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80" r:id="rId6"/>
    <p:sldId id="259" r:id="rId7"/>
    <p:sldId id="281" r:id="rId8"/>
    <p:sldId id="261" r:id="rId9"/>
    <p:sldId id="277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Bold" panose="00000800000000000000" charset="0"/>
      <p:regular r:id="rId25"/>
      <p:bold r:id="rId26"/>
    </p:embeddedFont>
    <p:embeddedFont>
      <p:font typeface="Montserrat Classic" panose="020B0604020202020204" charset="0"/>
      <p:regular r:id="rId27"/>
    </p:embeddedFont>
    <p:embeddedFont>
      <p:font typeface="Montserrat Classic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FDF306-BD60-DD06-FC8C-0F99FD330AE8}" name="Wray-Gordon, Floris Rosalyn (CDC/GHC/DGHT) (CTR)" initials="WGFR((" userId="S::kvf5@cdc.gov::cc1fc273-d38a-468c-8d8f-ec8d7b7cfd5a" providerId="AD"/>
  <p188:author id="{9B3E7112-39F7-2B0B-0447-30C21268E0D7}" name="Guevara, Giselle (CDC/GHC/DGHT)" initials="GG(" userId="S::vju7@cdc.gov::ea7fd400-e6f9-4959-96d3-4e45b126d96f" providerId="AD"/>
  <p188:author id="{519D0922-1078-56A2-A2F7-4A8DB6C38C1B}" name="Kasantana Jepeton-Hall" initials="KJ" userId="efcdd07e76fc8a36" providerId="Windows Live"/>
  <p188:author id="{D58D1F40-D13A-CD0B-182C-D112E364E685}" name="Claudette Brown" initials="CB" userId="S::c.brown@glessn.org::4d73c4ea-26fe-49c0-90dc-ace5e06ea9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4AD26E"/>
    <a:srgbClr val="48D491"/>
    <a:srgbClr val="3575FE"/>
    <a:srgbClr val="F79646"/>
    <a:srgbClr val="FEF5ED"/>
    <a:srgbClr val="47D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682A3-DA75-4F02-9F4D-2CA99B8FFC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JM"/>
        </a:p>
      </dgm:t>
    </dgm:pt>
    <dgm:pt modelId="{80CCE004-FF44-4463-A61F-22FBB3FD6B0E}">
      <dgm:prSet/>
      <dgm:spPr/>
      <dgm:t>
        <a:bodyPr/>
        <a:lstStyle/>
        <a:p>
          <a:r>
            <a:rPr lang="en-US"/>
            <a:t>The role of the administrator includes:</a:t>
          </a:r>
          <a:endParaRPr lang="en-JM"/>
        </a:p>
      </dgm:t>
    </dgm:pt>
    <dgm:pt modelId="{5D65251F-E392-490A-AFA7-7A388BDEBAE8}" type="parTrans" cxnId="{FB3545D1-306D-4050-8557-A60AA038D139}">
      <dgm:prSet/>
      <dgm:spPr/>
      <dgm:t>
        <a:bodyPr/>
        <a:lstStyle/>
        <a:p>
          <a:endParaRPr lang="en-JM"/>
        </a:p>
      </dgm:t>
    </dgm:pt>
    <dgm:pt modelId="{147AFFB7-9CA3-4E28-97AB-ACDABEC82E08}" type="sibTrans" cxnId="{FB3545D1-306D-4050-8557-A60AA038D139}">
      <dgm:prSet/>
      <dgm:spPr/>
      <dgm:t>
        <a:bodyPr/>
        <a:lstStyle/>
        <a:p>
          <a:endParaRPr lang="en-JM"/>
        </a:p>
      </dgm:t>
    </dgm:pt>
    <dgm:pt modelId="{EC806494-4E0C-4579-8A12-1B58BD060086}">
      <dgm:prSet/>
      <dgm:spPr/>
      <dgm:t>
        <a:bodyPr/>
        <a:lstStyle/>
        <a:p>
          <a:r>
            <a:rPr lang="en-US" u="sng" dirty="0"/>
            <a:t>User Management</a:t>
          </a:r>
          <a:endParaRPr lang="en-JM" u="sng" dirty="0"/>
        </a:p>
      </dgm:t>
    </dgm:pt>
    <dgm:pt modelId="{F093F1F3-B29B-4686-8B5E-6C32454DE4C5}" type="parTrans" cxnId="{EFCC7782-A2EA-4666-9139-7CE3774C51BD}">
      <dgm:prSet/>
      <dgm:spPr/>
      <dgm:t>
        <a:bodyPr/>
        <a:lstStyle/>
        <a:p>
          <a:endParaRPr lang="en-JM"/>
        </a:p>
      </dgm:t>
    </dgm:pt>
    <dgm:pt modelId="{83F22364-B09D-4995-AEBE-9EE53D7B8CB2}" type="sibTrans" cxnId="{EFCC7782-A2EA-4666-9139-7CE3774C51BD}">
      <dgm:prSet/>
      <dgm:spPr/>
      <dgm:t>
        <a:bodyPr/>
        <a:lstStyle/>
        <a:p>
          <a:endParaRPr lang="en-JM"/>
        </a:p>
      </dgm:t>
    </dgm:pt>
    <dgm:pt modelId="{F841E252-A535-420B-9282-F4E1DC4F2E9A}">
      <dgm:prSet/>
      <dgm:spPr/>
      <dgm:t>
        <a:bodyPr/>
        <a:lstStyle/>
        <a:p>
          <a:r>
            <a:rPr lang="en-US" u="sng" dirty="0"/>
            <a:t>System Configuration</a:t>
          </a:r>
          <a:endParaRPr lang="en-JM" u="sng" dirty="0"/>
        </a:p>
      </dgm:t>
    </dgm:pt>
    <dgm:pt modelId="{B97F7E19-0F49-4E25-9F3F-8938D6566DC6}" type="parTrans" cxnId="{C1838893-29CD-4827-82DB-D887460C4F97}">
      <dgm:prSet/>
      <dgm:spPr/>
      <dgm:t>
        <a:bodyPr/>
        <a:lstStyle/>
        <a:p>
          <a:endParaRPr lang="en-JM"/>
        </a:p>
      </dgm:t>
    </dgm:pt>
    <dgm:pt modelId="{4F812CCD-0848-44B8-8F90-48BE07926C74}" type="sibTrans" cxnId="{C1838893-29CD-4827-82DB-D887460C4F97}">
      <dgm:prSet/>
      <dgm:spPr/>
      <dgm:t>
        <a:bodyPr/>
        <a:lstStyle/>
        <a:p>
          <a:endParaRPr lang="en-JM"/>
        </a:p>
      </dgm:t>
    </dgm:pt>
    <dgm:pt modelId="{73869DBF-0BC8-46F3-BBF2-F2C2C9D7E66E}">
      <dgm:prSet/>
      <dgm:spPr/>
      <dgm:t>
        <a:bodyPr/>
        <a:lstStyle/>
        <a:p>
          <a:r>
            <a:rPr lang="en-US" u="sng" dirty="0"/>
            <a:t>PT Survey Management</a:t>
          </a:r>
          <a:endParaRPr lang="en-JM" u="sng" dirty="0"/>
        </a:p>
      </dgm:t>
    </dgm:pt>
    <dgm:pt modelId="{4018C654-ABD1-4690-AED9-11A4D2E748F7}" type="parTrans" cxnId="{F7337858-11DD-4FA3-864C-B481813D6ED1}">
      <dgm:prSet/>
      <dgm:spPr/>
      <dgm:t>
        <a:bodyPr/>
        <a:lstStyle/>
        <a:p>
          <a:endParaRPr lang="en-JM"/>
        </a:p>
      </dgm:t>
    </dgm:pt>
    <dgm:pt modelId="{0B85913C-2EFA-4E70-8F56-D1C724249719}" type="sibTrans" cxnId="{F7337858-11DD-4FA3-864C-B481813D6ED1}">
      <dgm:prSet/>
      <dgm:spPr/>
      <dgm:t>
        <a:bodyPr/>
        <a:lstStyle/>
        <a:p>
          <a:endParaRPr lang="en-JM"/>
        </a:p>
      </dgm:t>
    </dgm:pt>
    <dgm:pt modelId="{5C2CEE98-307E-4206-BE62-36F98D768434}">
      <dgm:prSet/>
      <dgm:spPr/>
      <dgm:t>
        <a:bodyPr/>
        <a:lstStyle/>
        <a:p>
          <a:r>
            <a:rPr lang="en-US" u="sng" dirty="0"/>
            <a:t>Result Evaluation and Reporting</a:t>
          </a:r>
          <a:endParaRPr lang="en-JM" u="sng" dirty="0"/>
        </a:p>
      </dgm:t>
    </dgm:pt>
    <dgm:pt modelId="{7F688812-5C60-4686-91F7-C02A6EB77143}" type="parTrans" cxnId="{72DAE135-BCE1-4900-B5C5-858A5D4A7A75}">
      <dgm:prSet/>
      <dgm:spPr/>
      <dgm:t>
        <a:bodyPr/>
        <a:lstStyle/>
        <a:p>
          <a:endParaRPr lang="en-JM"/>
        </a:p>
      </dgm:t>
    </dgm:pt>
    <dgm:pt modelId="{84473701-7E98-4469-883C-04082781369E}" type="sibTrans" cxnId="{72DAE135-BCE1-4900-B5C5-858A5D4A7A75}">
      <dgm:prSet/>
      <dgm:spPr/>
      <dgm:t>
        <a:bodyPr/>
        <a:lstStyle/>
        <a:p>
          <a:endParaRPr lang="en-JM"/>
        </a:p>
      </dgm:t>
    </dgm:pt>
    <dgm:pt modelId="{359426B6-E168-49C5-AAE7-CD4F44EE829E}" type="pres">
      <dgm:prSet presAssocID="{96D682A3-DA75-4F02-9F4D-2CA99B8FFC4C}" presName="Name0" presStyleCnt="0">
        <dgm:presLayoutVars>
          <dgm:dir/>
          <dgm:animLvl val="lvl"/>
          <dgm:resizeHandles val="exact"/>
        </dgm:presLayoutVars>
      </dgm:prSet>
      <dgm:spPr/>
    </dgm:pt>
    <dgm:pt modelId="{40806C63-9A49-4D58-993E-70F3EA3A5125}" type="pres">
      <dgm:prSet presAssocID="{80CCE004-FF44-4463-A61F-22FBB3FD6B0E}" presName="linNode" presStyleCnt="0"/>
      <dgm:spPr/>
    </dgm:pt>
    <dgm:pt modelId="{724C25A9-EE0F-4E96-88CF-2260D01E1614}" type="pres">
      <dgm:prSet presAssocID="{80CCE004-FF44-4463-A61F-22FBB3FD6B0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0029233-5DBA-402B-9D68-6E8A6E5AB3A7}" type="pres">
      <dgm:prSet presAssocID="{80CCE004-FF44-4463-A61F-22FBB3FD6B0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2DAE135-BCE1-4900-B5C5-858A5D4A7A75}" srcId="{80CCE004-FF44-4463-A61F-22FBB3FD6B0E}" destId="{5C2CEE98-307E-4206-BE62-36F98D768434}" srcOrd="3" destOrd="0" parTransId="{7F688812-5C60-4686-91F7-C02A6EB77143}" sibTransId="{84473701-7E98-4469-883C-04082781369E}"/>
    <dgm:cxn modelId="{FD4E9F5F-73EF-46B3-A549-DDBB62DAC113}" type="presOf" srcId="{80CCE004-FF44-4463-A61F-22FBB3FD6B0E}" destId="{724C25A9-EE0F-4E96-88CF-2260D01E1614}" srcOrd="0" destOrd="0" presId="urn:microsoft.com/office/officeart/2005/8/layout/vList5"/>
    <dgm:cxn modelId="{F7337858-11DD-4FA3-864C-B481813D6ED1}" srcId="{80CCE004-FF44-4463-A61F-22FBB3FD6B0E}" destId="{73869DBF-0BC8-46F3-BBF2-F2C2C9D7E66E}" srcOrd="2" destOrd="0" parTransId="{4018C654-ABD1-4690-AED9-11A4D2E748F7}" sibTransId="{0B85913C-2EFA-4E70-8F56-D1C724249719}"/>
    <dgm:cxn modelId="{3709487B-DE9F-417E-BD49-3D7A0314A8B4}" type="presOf" srcId="{96D682A3-DA75-4F02-9F4D-2CA99B8FFC4C}" destId="{359426B6-E168-49C5-AAE7-CD4F44EE829E}" srcOrd="0" destOrd="0" presId="urn:microsoft.com/office/officeart/2005/8/layout/vList5"/>
    <dgm:cxn modelId="{F7986A80-5ADF-4345-A27F-B49858015425}" type="presOf" srcId="{5C2CEE98-307E-4206-BE62-36F98D768434}" destId="{F0029233-5DBA-402B-9D68-6E8A6E5AB3A7}" srcOrd="0" destOrd="3" presId="urn:microsoft.com/office/officeart/2005/8/layout/vList5"/>
    <dgm:cxn modelId="{EFCC7782-A2EA-4666-9139-7CE3774C51BD}" srcId="{80CCE004-FF44-4463-A61F-22FBB3FD6B0E}" destId="{EC806494-4E0C-4579-8A12-1B58BD060086}" srcOrd="0" destOrd="0" parTransId="{F093F1F3-B29B-4686-8B5E-6C32454DE4C5}" sibTransId="{83F22364-B09D-4995-AEBE-9EE53D7B8CB2}"/>
    <dgm:cxn modelId="{C1838893-29CD-4827-82DB-D887460C4F97}" srcId="{80CCE004-FF44-4463-A61F-22FBB3FD6B0E}" destId="{F841E252-A535-420B-9282-F4E1DC4F2E9A}" srcOrd="1" destOrd="0" parTransId="{B97F7E19-0F49-4E25-9F3F-8938D6566DC6}" sibTransId="{4F812CCD-0848-44B8-8F90-48BE07926C74}"/>
    <dgm:cxn modelId="{5B7B0797-CCBD-4DA1-B502-D6D5AEA6D3E8}" type="presOf" srcId="{73869DBF-0BC8-46F3-BBF2-F2C2C9D7E66E}" destId="{F0029233-5DBA-402B-9D68-6E8A6E5AB3A7}" srcOrd="0" destOrd="2" presId="urn:microsoft.com/office/officeart/2005/8/layout/vList5"/>
    <dgm:cxn modelId="{FB3545D1-306D-4050-8557-A60AA038D139}" srcId="{96D682A3-DA75-4F02-9F4D-2CA99B8FFC4C}" destId="{80CCE004-FF44-4463-A61F-22FBB3FD6B0E}" srcOrd="0" destOrd="0" parTransId="{5D65251F-E392-490A-AFA7-7A388BDEBAE8}" sibTransId="{147AFFB7-9CA3-4E28-97AB-ACDABEC82E08}"/>
    <dgm:cxn modelId="{6AE73ED5-EB7E-450B-9F15-B1DF9A1A9A34}" type="presOf" srcId="{EC806494-4E0C-4579-8A12-1B58BD060086}" destId="{F0029233-5DBA-402B-9D68-6E8A6E5AB3A7}" srcOrd="0" destOrd="0" presId="urn:microsoft.com/office/officeart/2005/8/layout/vList5"/>
    <dgm:cxn modelId="{AA8BEDD9-709D-422C-9DE8-34966DD01A5B}" type="presOf" srcId="{F841E252-A535-420B-9282-F4E1DC4F2E9A}" destId="{F0029233-5DBA-402B-9D68-6E8A6E5AB3A7}" srcOrd="0" destOrd="1" presId="urn:microsoft.com/office/officeart/2005/8/layout/vList5"/>
    <dgm:cxn modelId="{D6F92179-CB36-4F23-80BD-07ACB1C23454}" type="presParOf" srcId="{359426B6-E168-49C5-AAE7-CD4F44EE829E}" destId="{40806C63-9A49-4D58-993E-70F3EA3A5125}" srcOrd="0" destOrd="0" presId="urn:microsoft.com/office/officeart/2005/8/layout/vList5"/>
    <dgm:cxn modelId="{880EEC84-31FC-4A16-BB7B-963B267DBC87}" type="presParOf" srcId="{40806C63-9A49-4D58-993E-70F3EA3A5125}" destId="{724C25A9-EE0F-4E96-88CF-2260D01E1614}" srcOrd="0" destOrd="0" presId="urn:microsoft.com/office/officeart/2005/8/layout/vList5"/>
    <dgm:cxn modelId="{094BD056-626A-4E62-B663-149D9AB90B30}" type="presParOf" srcId="{40806C63-9A49-4D58-993E-70F3EA3A5125}" destId="{F0029233-5DBA-402B-9D68-6E8A6E5AB3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29233-5DBA-402B-9D68-6E8A6E5AB3A7}">
      <dsp:nvSpPr>
        <dsp:cNvPr id="0" name=""/>
        <dsp:cNvSpPr/>
      </dsp:nvSpPr>
      <dsp:spPr>
        <a:xfrm rot="5400000">
          <a:off x="6037429" y="-1307538"/>
          <a:ext cx="3935288" cy="75341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u="sng" kern="1200" dirty="0"/>
            <a:t>User Management</a:t>
          </a:r>
          <a:endParaRPr lang="en-JM" sz="4400" u="sng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u="sng" kern="1200" dirty="0"/>
            <a:t>System Configuration</a:t>
          </a:r>
          <a:endParaRPr lang="en-JM" sz="4400" u="sng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u="sng" kern="1200" dirty="0"/>
            <a:t>PT Survey Management</a:t>
          </a:r>
          <a:endParaRPr lang="en-JM" sz="4400" u="sng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u="sng" kern="1200" dirty="0"/>
            <a:t>Result Evaluation and Reporting</a:t>
          </a:r>
          <a:endParaRPr lang="en-JM" sz="4400" u="sng" kern="1200" dirty="0"/>
        </a:p>
      </dsp:txBody>
      <dsp:txXfrm rot="-5400000">
        <a:off x="4237980" y="684016"/>
        <a:ext cx="7342082" cy="3551078"/>
      </dsp:txXfrm>
    </dsp:sp>
    <dsp:sp modelId="{724C25A9-EE0F-4E96-88CF-2260D01E1614}">
      <dsp:nvSpPr>
        <dsp:cNvPr id="0" name=""/>
        <dsp:cNvSpPr/>
      </dsp:nvSpPr>
      <dsp:spPr>
        <a:xfrm>
          <a:off x="0" y="0"/>
          <a:ext cx="4237980" cy="4919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The role of the administrator includes:</a:t>
          </a:r>
          <a:endParaRPr lang="en-JM" sz="4900" kern="1200"/>
        </a:p>
      </dsp:txBody>
      <dsp:txXfrm>
        <a:off x="206881" y="206881"/>
        <a:ext cx="3824218" cy="450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7366-25A5-4638-8482-064200019B41}" type="datetimeFigureOut">
              <a:rPr lang="en-JM" smtClean="0"/>
              <a:t>27/8/2024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E1CF-AEC0-4C5E-A30A-E081FC675FA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1768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administrator plays a crucial role in managing the ePT system, ensuring its smooth operation, and supporting participants throughout the proficiency testing process. 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Each country has a PT administrator that supports the program. 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role of the administrator includes:</a:t>
            </a:r>
          </a:p>
          <a:p>
            <a:pPr marL="1630681" lvl="3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User Management: </a:t>
            </a: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Creating and managing new participant logins.</a:t>
            </a:r>
          </a:p>
          <a:p>
            <a:pPr marL="1630681" lvl="3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System Configuration: </a:t>
            </a: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Adding and managing test kits and configuring DTS test settings. </a:t>
            </a:r>
          </a:p>
          <a:p>
            <a:pPr marL="1630681" lvl="3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PT Survey Management: </a:t>
            </a: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Creating new PT Surveys, Setting up shipments, Enrolling participants in shipments</a:t>
            </a:r>
          </a:p>
          <a:p>
            <a:pPr marL="1630681" lvl="3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 Evaluation and Reporting</a:t>
            </a: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Evaluating participant responses, Generating and finalizing reports and making reports available to participants.</a:t>
            </a:r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8E1CF-AEC0-4C5E-A30A-E081FC675FAE}" type="slidenum">
              <a:rPr lang="en-JM" smtClean="0"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7960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8E1CF-AEC0-4C5E-A30A-E081FC675FAE}" type="slidenum">
              <a:rPr lang="en-JM" smtClean="0"/>
              <a:t>10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1041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86FF-59DB-46B0-8EA4-909C5582CB3D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EA9-DA8C-4364-8416-2FBBE09257C3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048F-69DC-4AC1-94BC-5D8AAE7FD414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4665-FDC9-4885-A9C0-31CD668551AE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CFF8-ACF9-48BF-87FD-0A64296F79AB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945A-963A-4C73-A8F9-785F04F3E09D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6A8-9BC7-4122-BE6E-1B8B624ECC07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0087-4D2B-4CD2-837E-5F69DAFB2E8B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F58-B208-44F4-B54F-671E8FBFE437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F2D9-4E1A-4ED5-B511-AE2D1BBFC110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34EE-915E-4678-82DE-5199C4506FF5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5541-E12E-491F-9D10-EAD74313449F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wallpaperflare.com/hp-logo-wallpaper-flooring-office-emblem-hewlett-packard-wallpaper-stgwr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4.sv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hyperlink" Target="https://trinidad.caribbeanept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jamaica.caribbeanept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sv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25.svg"/><Relationship Id="rId21" Type="http://schemas.openxmlformats.org/officeDocument/2006/relationships/hyperlink" Target="https://wecdsbit.blogspot.com/2017/04/google-forms-and-quiz-feature.html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29.svg"/><Relationship Id="rId17" Type="http://schemas.openxmlformats.org/officeDocument/2006/relationships/hyperlink" Target="http://www.glessn.com/" TargetMode="External"/><Relationship Id="rId2" Type="http://schemas.openxmlformats.org/officeDocument/2006/relationships/image" Target="../media/image24.png"/><Relationship Id="rId16" Type="http://schemas.openxmlformats.org/officeDocument/2006/relationships/hyperlink" Target="mailto:k.jepeton-hall@glessn.org" TargetMode="Externa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27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4.sv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sv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9.jp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6290" y="2061398"/>
            <a:ext cx="992257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79"/>
              </a:lnSpc>
            </a:pPr>
            <a:r>
              <a:rPr lang="en-US" sz="6395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Electronic Proficiency Testing (ePT) Troubleshooting Guide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059743" y="-1838985"/>
            <a:ext cx="8336879" cy="833687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597628" y="2061398"/>
            <a:ext cx="14051500" cy="1388548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964134" y="4095889"/>
            <a:ext cx="590332" cy="601612"/>
          </a:xfrm>
          <a:custGeom>
            <a:avLst/>
            <a:gdLst/>
            <a:ahLst/>
            <a:cxnLst/>
            <a:rect l="l" t="t" r="r" b="b"/>
            <a:pathLst>
              <a:path w="590332" h="601612">
                <a:moveTo>
                  <a:pt x="0" y="0"/>
                </a:moveTo>
                <a:lnTo>
                  <a:pt x="590332" y="0"/>
                </a:lnTo>
                <a:lnTo>
                  <a:pt x="590332" y="601612"/>
                </a:lnTo>
                <a:lnTo>
                  <a:pt x="0" y="60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1" name="Freeform 11"/>
          <p:cNvSpPr/>
          <p:nvPr/>
        </p:nvSpPr>
        <p:spPr>
          <a:xfrm>
            <a:off x="6706387" y="8816528"/>
            <a:ext cx="590332" cy="601612"/>
          </a:xfrm>
          <a:custGeom>
            <a:avLst/>
            <a:gdLst/>
            <a:ahLst/>
            <a:cxnLst/>
            <a:rect l="l" t="t" r="r" b="b"/>
            <a:pathLst>
              <a:path w="590332" h="601612">
                <a:moveTo>
                  <a:pt x="0" y="0"/>
                </a:moveTo>
                <a:lnTo>
                  <a:pt x="590332" y="0"/>
                </a:lnTo>
                <a:lnTo>
                  <a:pt x="590332" y="601612"/>
                </a:lnTo>
                <a:lnTo>
                  <a:pt x="0" y="601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2" name="Freeform 12"/>
          <p:cNvSpPr/>
          <p:nvPr/>
        </p:nvSpPr>
        <p:spPr>
          <a:xfrm>
            <a:off x="9144000" y="1518081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1" y="0"/>
                </a:lnTo>
                <a:lnTo>
                  <a:pt x="414431" y="422350"/>
                </a:lnTo>
                <a:lnTo>
                  <a:pt x="0" y="42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3" name="Group 13"/>
          <p:cNvGrpSpPr/>
          <p:nvPr/>
        </p:nvGrpSpPr>
        <p:grpSpPr>
          <a:xfrm>
            <a:off x="-853056" y="2389777"/>
            <a:ext cx="1706112" cy="170611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66883" y="7025617"/>
            <a:ext cx="807848" cy="201962"/>
          </a:xfrm>
          <a:custGeom>
            <a:avLst/>
            <a:gdLst/>
            <a:ahLst/>
            <a:cxnLst/>
            <a:rect l="l" t="t" r="r" b="b"/>
            <a:pathLst>
              <a:path w="807848" h="201962">
                <a:moveTo>
                  <a:pt x="0" y="0"/>
                </a:moveTo>
                <a:lnTo>
                  <a:pt x="807848" y="0"/>
                </a:lnTo>
                <a:lnTo>
                  <a:pt x="807848" y="201962"/>
                </a:lnTo>
                <a:lnTo>
                  <a:pt x="0" y="201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451191" y="472940"/>
            <a:ext cx="1706112" cy="1099147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8"/>
                </a:lnTo>
                <a:lnTo>
                  <a:pt x="0" y="983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TextBox 19"/>
          <p:cNvSpPr txBox="1"/>
          <p:nvPr/>
        </p:nvSpPr>
        <p:spPr>
          <a:xfrm>
            <a:off x="676114" y="7379005"/>
            <a:ext cx="8151806" cy="2196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600" dirty="0">
                <a:solidFill>
                  <a:srgbClr val="19337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RTCQI Best Practice Workshop 2024</a:t>
            </a:r>
          </a:p>
          <a:p>
            <a:pPr algn="l">
              <a:lnSpc>
                <a:spcPts val="3499"/>
              </a:lnSpc>
            </a:pPr>
            <a:endParaRPr lang="en-US" sz="2600" dirty="0">
              <a:solidFill>
                <a:srgbClr val="193378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499"/>
              </a:lnSpc>
            </a:pPr>
            <a:r>
              <a:rPr lang="en-US" sz="2600" dirty="0">
                <a:solidFill>
                  <a:srgbClr val="19337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Presenter: </a:t>
            </a:r>
          </a:p>
          <a:p>
            <a:pPr algn="l">
              <a:lnSpc>
                <a:spcPts val="3499"/>
              </a:lnSpc>
            </a:pPr>
            <a:r>
              <a:rPr lang="en-US" sz="2600" dirty="0">
                <a:latin typeface="Montserrat Classic"/>
                <a:ea typeface="Montserrat Classic"/>
                <a:cs typeface="Montserrat Classic"/>
                <a:sym typeface="Montserrat Classic"/>
              </a:rPr>
              <a:t>Christine Thomas</a:t>
            </a:r>
            <a:r>
              <a:rPr lang="en-US" sz="2600" dirty="0">
                <a:solidFill>
                  <a:srgbClr val="19337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 </a:t>
            </a:r>
            <a:r>
              <a:rPr lang="en-US" sz="2600" dirty="0">
                <a:latin typeface="Montserrat Classic"/>
                <a:ea typeface="Montserrat Classic"/>
                <a:cs typeface="Montserrat Classic"/>
                <a:sym typeface="Montserrat Classic"/>
              </a:rPr>
              <a:t>GLESSN</a:t>
            </a:r>
          </a:p>
          <a:p>
            <a:pPr algn="l">
              <a:lnSpc>
                <a:spcPts val="3499"/>
              </a:lnSpc>
            </a:pPr>
            <a:r>
              <a:rPr lang="en-US" sz="2600" dirty="0">
                <a:latin typeface="Montserrat Classic"/>
                <a:ea typeface="Montserrat Classic"/>
                <a:cs typeface="Montserrat Classic"/>
                <a:sym typeface="Montserrat Classic"/>
              </a:rPr>
              <a:t>(in collaboration with Kasantana Jepeton-Hall)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5C3CF-FDF7-5BAA-D2BE-52ACCE46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7DC7D-F06E-3909-8DF8-B6EBB403AF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552" y="332268"/>
            <a:ext cx="1706112" cy="1706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187979-EB7C-DCAC-BF03-86F7CEA5E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4"/>
          <a:stretch/>
        </p:blipFill>
        <p:spPr>
          <a:xfrm>
            <a:off x="9850134" y="1221891"/>
            <a:ext cx="7317763" cy="873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426" r="-11885"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7167778" y="8306860"/>
            <a:ext cx="643831" cy="1902880"/>
            <a:chOff x="0" y="0"/>
            <a:chExt cx="660400" cy="1951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98603" y="8936384"/>
            <a:ext cx="643732" cy="643732"/>
            <a:chOff x="76200" y="-1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76200" y="-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5C6CF561-47A0-4B87-B815-5FE66F521B50}" type="slidenum">
                <a:rPr lang="en-JM" smtClean="0">
                  <a:latin typeface="Montserrat Bold" panose="00000800000000000000" charset="0"/>
                </a:rPr>
                <a:pPr algn="ctr"/>
                <a:t>10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25468" y="2378800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3" name="Group 13"/>
          <p:cNvGrpSpPr/>
          <p:nvPr/>
        </p:nvGrpSpPr>
        <p:grpSpPr>
          <a:xfrm>
            <a:off x="14859000" y="-545007"/>
            <a:ext cx="4648200" cy="428473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998721" y="5301825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2068735" y="2684222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421360" y="233628"/>
            <a:ext cx="1847409" cy="1236362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83047"/>
              </p:ext>
            </p:extLst>
          </p:nvPr>
        </p:nvGraphicFramePr>
        <p:xfrm>
          <a:off x="2761160" y="3614738"/>
          <a:ext cx="13900907" cy="60490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6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3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799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CAUSE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SOLUTION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947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Internet connection problems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Check your internet connection/ Try using a different browser or device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016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sym typeface="Montserrat"/>
                        </a:rPr>
                        <a:t>Incorrect URL</a:t>
                      </a:r>
                      <a:endParaRPr lang="en-US" sz="260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Verify correct URL</a:t>
                      </a:r>
                      <a:endParaRPr lang="en-US" sz="2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 </a:t>
                      </a:r>
                      <a:r>
                        <a:rPr lang="en-US" sz="2600" u="sng" dirty="0">
                          <a:solidFill>
                            <a:srgbClr val="000000"/>
                          </a:solidFill>
                          <a:sym typeface="Montserrat"/>
                          <a:hlinkClick r:id="rId9" tooltip="https://jamaica.caribbeanept.com/"/>
                        </a:rPr>
                        <a:t>https://jamaica.caribbeanept.com/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 or </a:t>
                      </a:r>
                      <a:r>
                        <a:rPr lang="en-US" sz="2600" u="sng" dirty="0">
                          <a:solidFill>
                            <a:srgbClr val="000000"/>
                          </a:solidFill>
                          <a:sym typeface="Montserrat"/>
                          <a:hlinkClick r:id="rId10" tooltip="https://trinidad.caribbeanept.com/"/>
                        </a:rPr>
                        <a:t>https://trinidad.caribbeanept.com/</a:t>
                      </a:r>
                      <a:endParaRPr lang="en-US" sz="2600" u="sng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  <a:hlinkClick r:id="rId10" tooltip="https://trinidad.caribbeanept.com/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947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sym typeface="Montserrat"/>
                        </a:rPr>
                        <a:t>Browser cache and cookies</a:t>
                      </a:r>
                      <a:endParaRPr lang="en-US" sz="260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Clear your browser cache and cookies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947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sym typeface="Montserrat"/>
                        </a:rPr>
                        <a:t>Server may be offline</a:t>
                      </a:r>
                      <a:endParaRPr lang="en-US" sz="260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Contact Support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5158664" y="1548220"/>
            <a:ext cx="765999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999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Login Issues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61161" y="2934486"/>
            <a:ext cx="14412363" cy="42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ISSUE: Unable to log in to the ePT platform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65C4CBE-49DB-07BB-1FEA-E76D594B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8636AC-8849-60F5-B5F7-3855E261D2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9889" y="202979"/>
            <a:ext cx="1693585" cy="1693585"/>
          </a:xfrm>
          <a:prstGeom prst="rect">
            <a:avLst/>
          </a:prstGeom>
        </p:spPr>
      </p:pic>
      <p:pic>
        <p:nvPicPr>
          <p:cNvPr id="25" name="Picture 24" descr="A close-up of a logo&#10;&#10;Description automatically generated">
            <a:extLst>
              <a:ext uri="{FF2B5EF4-FFF2-40B4-BE49-F238E27FC236}">
                <a16:creationId xmlns:a16="http://schemas.microsoft.com/office/drawing/2014/main" id="{EE23704E-0414-E401-D791-0FFE1B795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182693" y="6092827"/>
            <a:ext cx="4745658" cy="4379016"/>
          </a:xfrm>
          <a:prstGeom prst="ellipse">
            <a:avLst/>
          </a:prstGeom>
          <a:ln>
            <a:noFill/>
          </a:ln>
          <a:effectLst>
            <a:reflection endPos="65000" dist="508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r="-11885"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7167778" y="8306860"/>
            <a:ext cx="643831" cy="1902880"/>
            <a:chOff x="0" y="0"/>
            <a:chExt cx="660400" cy="1951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38253" y="8936385"/>
            <a:ext cx="643732" cy="64373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25468" y="2378800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6" name="Freeform 16"/>
          <p:cNvSpPr/>
          <p:nvPr/>
        </p:nvSpPr>
        <p:spPr>
          <a:xfrm>
            <a:off x="16998721" y="5301825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2068735" y="2684222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470187" y="336640"/>
            <a:ext cx="1810145" cy="1395022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49820"/>
              </p:ext>
            </p:extLst>
          </p:nvPr>
        </p:nvGraphicFramePr>
        <p:xfrm>
          <a:off x="1676400" y="3835377"/>
          <a:ext cx="14319805" cy="53435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9206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CAUSE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SOLUTION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549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Participant login not mapped to participant ID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Admin to map participant login to participant ID (Admin Guide section 1.6)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221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sym typeface="Montserrat"/>
                        </a:rPr>
                        <a:t>Incorrect login credentials</a:t>
                      </a:r>
                      <a:endParaRPr lang="en-US" sz="260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sym typeface="Montserrat"/>
                        </a:rPr>
                        <a:t>Check login credentials; use 'Forgot Password' link to reset password if needed </a:t>
                      </a:r>
                      <a:endParaRPr lang="en-US" sz="260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549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sym typeface="Montserrat"/>
                        </a:rPr>
                        <a:t>Incorrect password; password was not saved.</a:t>
                      </a:r>
                      <a:endParaRPr lang="en-US" sz="260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Enable Password Saving after password reset and save password.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1"/>
          <p:cNvSpPr txBox="1"/>
          <p:nvPr/>
        </p:nvSpPr>
        <p:spPr>
          <a:xfrm>
            <a:off x="16538253" y="9120187"/>
            <a:ext cx="643732" cy="29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fld id="{CE6DE5B5-F93E-4A36-B258-70212FA45A05}" type="slidenum">
              <a:rPr lang="en-US" dirty="0">
                <a:latin typeface="Montserrat Bold"/>
                <a:ea typeface="Montserrat Bold"/>
                <a:cs typeface="Montserrat Bold"/>
                <a:sym typeface="Montserrat Bold"/>
              </a:rPr>
              <a:t>11</a:t>
            </a:fld>
            <a:endParaRPr lang="en-US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58664" y="1548220"/>
            <a:ext cx="765999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Login Issues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61161" y="2934486"/>
            <a:ext cx="14412363" cy="42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ISSUE: Participant ID created but unable to login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9BC1952-54DE-E7B3-1306-ADC99EAB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8F0FD5-F857-CC52-058B-EE216728F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38107" y="653808"/>
            <a:ext cx="1626870" cy="1626870"/>
          </a:xfrm>
          <a:prstGeom prst="rect">
            <a:avLst/>
          </a:prstGeom>
        </p:spPr>
      </p:pic>
      <p:grpSp>
        <p:nvGrpSpPr>
          <p:cNvPr id="19" name="Group 9">
            <a:extLst>
              <a:ext uri="{FF2B5EF4-FFF2-40B4-BE49-F238E27FC236}">
                <a16:creationId xmlns:a16="http://schemas.microsoft.com/office/drawing/2014/main" id="{AA2149BF-7A5A-AA3E-74CD-885292EA0BEB}"/>
              </a:ext>
            </a:extLst>
          </p:cNvPr>
          <p:cNvGrpSpPr/>
          <p:nvPr/>
        </p:nvGrpSpPr>
        <p:grpSpPr>
          <a:xfrm>
            <a:off x="14795848" y="-130902"/>
            <a:ext cx="4582182" cy="4343399"/>
            <a:chOff x="0" y="0"/>
            <a:chExt cx="812800" cy="685263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472274F-C5B7-AD0D-48CA-9841C04E8DED}"/>
                </a:ext>
              </a:extLst>
            </p:cNvPr>
            <p:cNvSpPr/>
            <p:nvPr/>
          </p:nvSpPr>
          <p:spPr>
            <a:xfrm>
              <a:off x="0" y="0"/>
              <a:ext cx="812800" cy="685263"/>
            </a:xfrm>
            <a:custGeom>
              <a:avLst/>
              <a:gdLst/>
              <a:ahLst/>
              <a:cxnLst/>
              <a:rect l="l" t="t" r="r" b="b"/>
              <a:pathLst>
                <a:path w="812800" h="685263">
                  <a:moveTo>
                    <a:pt x="406400" y="0"/>
                  </a:moveTo>
                  <a:cubicBezTo>
                    <a:pt x="181951" y="0"/>
                    <a:pt x="0" y="153401"/>
                    <a:pt x="0" y="342631"/>
                  </a:cubicBezTo>
                  <a:cubicBezTo>
                    <a:pt x="0" y="531861"/>
                    <a:pt x="181951" y="685263"/>
                    <a:pt x="406400" y="685263"/>
                  </a:cubicBezTo>
                  <a:cubicBezTo>
                    <a:pt x="630849" y="685263"/>
                    <a:pt x="812800" y="531861"/>
                    <a:pt x="812800" y="342631"/>
                  </a:cubicBezTo>
                  <a:cubicBezTo>
                    <a:pt x="812800" y="1534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4E4C6F43-C64B-4FDE-C5F7-FDC70632F36E}"/>
                </a:ext>
              </a:extLst>
            </p:cNvPr>
            <p:cNvSpPr txBox="1"/>
            <p:nvPr/>
          </p:nvSpPr>
          <p:spPr>
            <a:xfrm>
              <a:off x="76200" y="26143"/>
              <a:ext cx="660400" cy="594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95413" y="3199887"/>
            <a:ext cx="2585802" cy="258580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r="-11885"/>
            </a:stretch>
          </a:blipFill>
        </p:spPr>
        <p:txBody>
          <a:bodyPr/>
          <a:lstStyle/>
          <a:p>
            <a:endParaRPr lang="en-JM" dirty="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7167778" y="8306860"/>
            <a:ext cx="643831" cy="1902880"/>
            <a:chOff x="0" y="0"/>
            <a:chExt cx="660400" cy="1951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38253" y="8936385"/>
            <a:ext cx="643732" cy="64373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8024" y="8285920"/>
            <a:ext cx="16541276" cy="13945767"/>
            <a:chOff x="0" y="0"/>
            <a:chExt cx="812800" cy="6852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85263"/>
            </a:xfrm>
            <a:custGeom>
              <a:avLst/>
              <a:gdLst/>
              <a:ahLst/>
              <a:cxnLst/>
              <a:rect l="l" t="t" r="r" b="b"/>
              <a:pathLst>
                <a:path w="812800" h="685263">
                  <a:moveTo>
                    <a:pt x="406400" y="0"/>
                  </a:moveTo>
                  <a:cubicBezTo>
                    <a:pt x="181951" y="0"/>
                    <a:pt x="0" y="153401"/>
                    <a:pt x="0" y="342631"/>
                  </a:cubicBezTo>
                  <a:cubicBezTo>
                    <a:pt x="0" y="531861"/>
                    <a:pt x="181951" y="685263"/>
                    <a:pt x="406400" y="685263"/>
                  </a:cubicBezTo>
                  <a:cubicBezTo>
                    <a:pt x="630849" y="685263"/>
                    <a:pt x="812800" y="531861"/>
                    <a:pt x="812800" y="342631"/>
                  </a:cubicBezTo>
                  <a:cubicBezTo>
                    <a:pt x="812800" y="1534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6143"/>
              <a:ext cx="660400" cy="594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25468" y="2378800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3" name="Group 13"/>
          <p:cNvGrpSpPr/>
          <p:nvPr/>
        </p:nvGrpSpPr>
        <p:grpSpPr>
          <a:xfrm>
            <a:off x="16428635" y="-545006"/>
            <a:ext cx="2585802" cy="258580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998721" y="5301825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2068735" y="2684222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635902" y="747895"/>
            <a:ext cx="1479043" cy="983767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72828"/>
              </p:ext>
            </p:extLst>
          </p:nvPr>
        </p:nvGraphicFramePr>
        <p:xfrm>
          <a:off x="1752601" y="2836437"/>
          <a:ext cx="14836716" cy="6315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54213">
                  <a:extLst>
                    <a:ext uri="{9D8B030D-6E8A-4147-A177-3AD203B41FA5}">
                      <a16:colId xmlns:a16="http://schemas.microsoft.com/office/drawing/2014/main" val="3835125149"/>
                    </a:ext>
                  </a:extLst>
                </a:gridCol>
                <a:gridCol w="404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91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ISSUE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CAUSE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SOLUTION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899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/>
                        <a:t>Participants not able to log in after changing password.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The password change may not have been successful.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Admin can change the participant's password through the Configure &gt; PT Participants Login menu.</a:t>
                      </a:r>
                    </a:p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or</a:t>
                      </a:r>
                    </a:p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Alternatively, ask the participant to check their spam folder for a password reset link.</a:t>
                      </a:r>
                      <a:endParaRPr lang="en-US" sz="2600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sym typeface="Montserrat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992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/>
                        <a:t>Admin can't enter results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System does not allow Admin to enter results.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Create a Data Manager account for admin (Guide 1.1, 1.2)   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892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/>
                        <a:t>Admin unable to edit login info for  participants.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Incorrect section.</a:t>
                      </a: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Use "Edit Participant login" section (Guide 1.5)</a:t>
                      </a:r>
                    </a:p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2600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sym typeface="Montserrat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1"/>
          <p:cNvSpPr txBox="1"/>
          <p:nvPr/>
        </p:nvSpPr>
        <p:spPr>
          <a:xfrm>
            <a:off x="16538253" y="9120187"/>
            <a:ext cx="643732" cy="29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fld id="{CE6DE5B5-F93E-4A36-B258-70212FA45A05}" type="slidenum">
              <a:rPr lang="en-US" dirty="0">
                <a:latin typeface="Montserrat Bold"/>
                <a:ea typeface="Montserrat Bold"/>
                <a:cs typeface="Montserrat Bold"/>
                <a:sym typeface="Montserrat Bold"/>
              </a:rPr>
              <a:t>12</a:t>
            </a:fld>
            <a:endParaRPr lang="en-US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58664" y="1392608"/>
            <a:ext cx="765999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Login Issues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ABC11A-937E-8358-5E58-0BE22A296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6809" y="396726"/>
            <a:ext cx="1885570" cy="18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0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26" r="-11885"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7167778" y="8306860"/>
            <a:ext cx="643831" cy="1902880"/>
            <a:chOff x="0" y="0"/>
            <a:chExt cx="660400" cy="1951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38253" y="8936385"/>
            <a:ext cx="643732" cy="64373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80FF406F-DDA4-4AE8-B85D-7454EDED0EA9}" type="slidenum">
                <a:rPr lang="en-JM" b="1" smtClean="0">
                  <a:latin typeface="Montserrat Bold" panose="00000800000000000000" charset="0"/>
                </a:rPr>
                <a:pPr algn="ctr"/>
                <a:t>13</a:t>
              </a:fld>
              <a:endParaRPr lang="en-JM" b="1" dirty="0">
                <a:latin typeface="Montserrat Bold" panose="00000800000000000000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38473" y="7962899"/>
            <a:ext cx="3512457" cy="3396577"/>
            <a:chOff x="0" y="0"/>
            <a:chExt cx="812800" cy="6852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85263"/>
            </a:xfrm>
            <a:custGeom>
              <a:avLst/>
              <a:gdLst/>
              <a:ahLst/>
              <a:cxnLst/>
              <a:rect l="l" t="t" r="r" b="b"/>
              <a:pathLst>
                <a:path w="812800" h="685263">
                  <a:moveTo>
                    <a:pt x="406400" y="0"/>
                  </a:moveTo>
                  <a:cubicBezTo>
                    <a:pt x="181951" y="0"/>
                    <a:pt x="0" y="153401"/>
                    <a:pt x="0" y="342631"/>
                  </a:cubicBezTo>
                  <a:cubicBezTo>
                    <a:pt x="0" y="531861"/>
                    <a:pt x="181951" y="685263"/>
                    <a:pt x="406400" y="685263"/>
                  </a:cubicBezTo>
                  <a:cubicBezTo>
                    <a:pt x="630849" y="685263"/>
                    <a:pt x="812800" y="531861"/>
                    <a:pt x="812800" y="342631"/>
                  </a:cubicBezTo>
                  <a:cubicBezTo>
                    <a:pt x="812800" y="1534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6143"/>
              <a:ext cx="660400" cy="594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625468" y="2378800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3" name="Group 13"/>
          <p:cNvGrpSpPr/>
          <p:nvPr/>
        </p:nvGrpSpPr>
        <p:grpSpPr>
          <a:xfrm>
            <a:off x="16428635" y="-545006"/>
            <a:ext cx="2585802" cy="258580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998721" y="5301825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2068735" y="2684222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635902" y="747895"/>
            <a:ext cx="1479043" cy="983767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aphicFrame>
        <p:nvGraphicFramePr>
          <p:cNvPr id="20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05331"/>
              </p:ext>
            </p:extLst>
          </p:nvPr>
        </p:nvGraphicFramePr>
        <p:xfrm>
          <a:off x="2344692" y="2893772"/>
          <a:ext cx="14193563" cy="56052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5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5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3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4423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ISSUE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CAUSE</a:t>
                      </a: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3600" dirty="0">
                        <a:solidFill>
                          <a:srgbClr val="000000"/>
                        </a:solidFill>
                        <a:sym typeface="Montserrat Bold"/>
                      </a:endParaRPr>
                    </a:p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sym typeface="Montserrat Bold"/>
                        </a:rPr>
                        <a:t>SOLUTION</a:t>
                      </a:r>
                      <a:endParaRPr lang="en-US" sz="3600" dirty="0"/>
                    </a:p>
                    <a:p>
                      <a:pPr algn="ctr">
                        <a:lnSpc>
                          <a:spcPts val="3359"/>
                        </a:lnSpc>
                      </a:pPr>
                      <a:endParaRPr lang="en-US" sz="3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852"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Participants were entered using the bulk import method, but the IDs could not be located in the system.</a:t>
                      </a:r>
                      <a:endParaRPr lang="en-US" sz="26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600" dirty="0">
                        <a:latin typeface="Montserrat" panose="00000500000000000000" pitchFamily="2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The incorrect spreadsheet may have been used.</a:t>
                      </a:r>
                      <a:endParaRPr lang="en-US" sz="26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6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The upload may not have been completed.</a:t>
                      </a:r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600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To add participant through bulk import, go to the ePT Admin User Guide , section 1.7 Bulk Import Participants. </a:t>
                      </a:r>
                      <a:endParaRPr lang="en-US" sz="26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600" dirty="0"/>
                    </a:p>
                    <a:p>
                      <a:pPr algn="ctr">
                        <a:lnSpc>
                          <a:spcPts val="2939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sym typeface="Montserrat"/>
                        </a:rPr>
                        <a:t>Successful upload of the file is achieved only when the message saying ‘upload successful’ appears on the screen.</a:t>
                      </a:r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600" dirty="0">
                        <a:solidFill>
                          <a:srgbClr val="000000"/>
                        </a:solidFill>
                        <a:sym typeface="Montserrat"/>
                      </a:endParaRPr>
                    </a:p>
                    <a:p>
                      <a:pPr algn="ctr">
                        <a:lnSpc>
                          <a:spcPts val="2939"/>
                        </a:lnSpc>
                      </a:pPr>
                      <a:endParaRPr lang="en-US" sz="2600" dirty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5158664" y="1548220"/>
            <a:ext cx="765999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999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Login Issues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F31A97D-32F0-CFCE-7B34-246DD79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3A13EE-D77F-D15D-2573-5202BD8FA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794" y="321031"/>
            <a:ext cx="1872472" cy="1872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7167778" y="8306860"/>
            <a:ext cx="643831" cy="1902880"/>
            <a:chOff x="0" y="0"/>
            <a:chExt cx="660400" cy="1951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76737" y="8924767"/>
            <a:ext cx="905248" cy="2053141"/>
            <a:chOff x="76200" y="-1855772"/>
            <a:chExt cx="1143000" cy="2592372"/>
          </a:xfrm>
        </p:grpSpPr>
        <p:sp>
          <p:nvSpPr>
            <p:cNvPr id="6" name="Freeform 6"/>
            <p:cNvSpPr/>
            <p:nvPr/>
          </p:nvSpPr>
          <p:spPr>
            <a:xfrm>
              <a:off x="406400" y="-185577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662A9DCE-DC4F-4C2C-BDF8-001E0727333F}" type="slidenum">
                <a:rPr lang="en-JM" smtClean="0">
                  <a:latin typeface="Montserrat Bold" panose="00000800000000000000" charset="0"/>
                </a:rPr>
                <a:pPr algn="ctr"/>
                <a:t>14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855622" y="-5125918"/>
            <a:ext cx="9410262" cy="94102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06111" y="841934"/>
            <a:ext cx="5947187" cy="5377845"/>
            <a:chOff x="0" y="0"/>
            <a:chExt cx="1573237" cy="14038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3237" cy="1403898"/>
            </a:xfrm>
            <a:custGeom>
              <a:avLst/>
              <a:gdLst/>
              <a:ahLst/>
              <a:cxnLst/>
              <a:rect l="l" t="t" r="r" b="b"/>
              <a:pathLst>
                <a:path w="1573237" h="1403898">
                  <a:moveTo>
                    <a:pt x="103618" y="0"/>
                  </a:moveTo>
                  <a:lnTo>
                    <a:pt x="1469620" y="0"/>
                  </a:lnTo>
                  <a:cubicBezTo>
                    <a:pt x="1497101" y="0"/>
                    <a:pt x="1523456" y="10917"/>
                    <a:pt x="1542888" y="30349"/>
                  </a:cubicBezTo>
                  <a:cubicBezTo>
                    <a:pt x="1562321" y="49781"/>
                    <a:pt x="1573237" y="76136"/>
                    <a:pt x="1573237" y="103618"/>
                  </a:cubicBezTo>
                  <a:lnTo>
                    <a:pt x="1573237" y="1300280"/>
                  </a:lnTo>
                  <a:cubicBezTo>
                    <a:pt x="1573237" y="1327761"/>
                    <a:pt x="1562321" y="1354117"/>
                    <a:pt x="1542888" y="1373549"/>
                  </a:cubicBezTo>
                  <a:cubicBezTo>
                    <a:pt x="1523456" y="1392981"/>
                    <a:pt x="1497101" y="1403898"/>
                    <a:pt x="1469620" y="1403898"/>
                  </a:cubicBezTo>
                  <a:lnTo>
                    <a:pt x="103618" y="1403898"/>
                  </a:lnTo>
                  <a:cubicBezTo>
                    <a:pt x="76136" y="1403898"/>
                    <a:pt x="49781" y="1392981"/>
                    <a:pt x="30349" y="1373549"/>
                  </a:cubicBezTo>
                  <a:cubicBezTo>
                    <a:pt x="10917" y="1354117"/>
                    <a:pt x="0" y="1327761"/>
                    <a:pt x="0" y="1300280"/>
                  </a:cubicBezTo>
                  <a:lnTo>
                    <a:pt x="0" y="103618"/>
                  </a:lnTo>
                  <a:cubicBezTo>
                    <a:pt x="0" y="76136"/>
                    <a:pt x="10917" y="49781"/>
                    <a:pt x="30349" y="30349"/>
                  </a:cubicBezTo>
                  <a:cubicBezTo>
                    <a:pt x="49781" y="10917"/>
                    <a:pt x="76136" y="0"/>
                    <a:pt x="103618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 sz="24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1573237" cy="139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 sz="24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11547" y="4867946"/>
            <a:ext cx="6990221" cy="5228554"/>
            <a:chOff x="-272375" y="9525"/>
            <a:chExt cx="1872807" cy="1465432"/>
          </a:xfrm>
        </p:grpSpPr>
        <p:sp>
          <p:nvSpPr>
            <p:cNvPr id="18" name="Freeform 18"/>
            <p:cNvSpPr/>
            <p:nvPr/>
          </p:nvSpPr>
          <p:spPr>
            <a:xfrm>
              <a:off x="-272375" y="163047"/>
              <a:ext cx="1600432" cy="1311910"/>
            </a:xfrm>
            <a:custGeom>
              <a:avLst/>
              <a:gdLst/>
              <a:ahLst/>
              <a:cxnLst/>
              <a:rect l="l" t="t" r="r" b="b"/>
              <a:pathLst>
                <a:path w="1600432" h="1311910">
                  <a:moveTo>
                    <a:pt x="101857" y="0"/>
                  </a:moveTo>
                  <a:lnTo>
                    <a:pt x="1498575" y="0"/>
                  </a:lnTo>
                  <a:cubicBezTo>
                    <a:pt x="1525589" y="0"/>
                    <a:pt x="1551497" y="10731"/>
                    <a:pt x="1570599" y="29833"/>
                  </a:cubicBezTo>
                  <a:cubicBezTo>
                    <a:pt x="1589701" y="48935"/>
                    <a:pt x="1600432" y="74843"/>
                    <a:pt x="1600432" y="101857"/>
                  </a:cubicBezTo>
                  <a:lnTo>
                    <a:pt x="1600432" y="1210053"/>
                  </a:lnTo>
                  <a:cubicBezTo>
                    <a:pt x="1600432" y="1266307"/>
                    <a:pt x="1554829" y="1311910"/>
                    <a:pt x="1498575" y="1311910"/>
                  </a:cubicBezTo>
                  <a:lnTo>
                    <a:pt x="101857" y="1311910"/>
                  </a:lnTo>
                  <a:cubicBezTo>
                    <a:pt x="74843" y="1311910"/>
                    <a:pt x="48935" y="1301178"/>
                    <a:pt x="29833" y="1282077"/>
                  </a:cubicBezTo>
                  <a:cubicBezTo>
                    <a:pt x="10731" y="1262975"/>
                    <a:pt x="0" y="1237067"/>
                    <a:pt x="0" y="1210053"/>
                  </a:cubicBezTo>
                  <a:lnTo>
                    <a:pt x="0" y="101857"/>
                  </a:lnTo>
                  <a:cubicBezTo>
                    <a:pt x="0" y="74843"/>
                    <a:pt x="10731" y="48935"/>
                    <a:pt x="29833" y="29833"/>
                  </a:cubicBezTo>
                  <a:cubicBezTo>
                    <a:pt x="48935" y="10731"/>
                    <a:pt x="74843" y="0"/>
                    <a:pt x="101857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 sz="24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1600432" cy="1302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 sz="24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793135" y="3837124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3" name="Group 23"/>
          <p:cNvGrpSpPr/>
          <p:nvPr/>
        </p:nvGrpSpPr>
        <p:grpSpPr>
          <a:xfrm>
            <a:off x="-1534045" y="9258250"/>
            <a:ext cx="2562745" cy="256274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810658" y="9071534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7" name="Freeform 27"/>
          <p:cNvSpPr/>
          <p:nvPr/>
        </p:nvSpPr>
        <p:spPr>
          <a:xfrm>
            <a:off x="16998721" y="2926418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8" name="Freeform 28"/>
          <p:cNvSpPr/>
          <p:nvPr/>
        </p:nvSpPr>
        <p:spPr>
          <a:xfrm>
            <a:off x="821619" y="254272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0" name="TextBox 30"/>
          <p:cNvSpPr txBox="1"/>
          <p:nvPr/>
        </p:nvSpPr>
        <p:spPr>
          <a:xfrm>
            <a:off x="1577532" y="2023587"/>
            <a:ext cx="5491502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Configuration Problems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96057" y="7132880"/>
            <a:ext cx="5168237" cy="86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DTS HIV Serology settings not properly configured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960073" y="3927922"/>
            <a:ext cx="5151469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 to add test kits (Admin Guide section 2.4)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058390" y="2681603"/>
            <a:ext cx="497284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Test kits not added to the system</a:t>
            </a:r>
          </a:p>
        </p:txBody>
      </p:sp>
      <p:sp>
        <p:nvSpPr>
          <p:cNvPr id="34" name="Freeform 34"/>
          <p:cNvSpPr/>
          <p:nvPr/>
        </p:nvSpPr>
        <p:spPr>
          <a:xfrm>
            <a:off x="596827" y="292244"/>
            <a:ext cx="1607950" cy="1294401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8"/>
                </a:lnTo>
                <a:lnTo>
                  <a:pt x="0" y="983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6" name="TextBox 36"/>
          <p:cNvSpPr txBox="1"/>
          <p:nvPr/>
        </p:nvSpPr>
        <p:spPr>
          <a:xfrm>
            <a:off x="8948922" y="1642659"/>
            <a:ext cx="497284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3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Test kits not available for selection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91327" y="5880909"/>
            <a:ext cx="5358428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Incorrect DTS HIV Serology  score breakups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291327" y="8463899"/>
            <a:ext cx="5358428" cy="131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 to configure DTS HIV Serology settings (Admin Guide section 2.3)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5CA341F-C8C0-8C62-0E5E-AE7C88F0F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9023" y="6560559"/>
            <a:ext cx="4017714" cy="3253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0D1E70-FAF3-8303-41B9-9EB1C706E50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618" t="5657" r="9164"/>
          <a:stretch/>
        </p:blipFill>
        <p:spPr>
          <a:xfrm>
            <a:off x="320046" y="4365028"/>
            <a:ext cx="5491501" cy="389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6BCCE-FE39-4C6A-D709-9F5541168D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3" y="65654"/>
            <a:ext cx="1607950" cy="1607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84469" y="-16846965"/>
            <a:ext cx="24872651" cy="19863061"/>
            <a:chOff x="0" y="0"/>
            <a:chExt cx="812800" cy="64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49094"/>
            </a:xfrm>
            <a:custGeom>
              <a:avLst/>
              <a:gdLst/>
              <a:ahLst/>
              <a:cxnLst/>
              <a:rect l="l" t="t" r="r" b="b"/>
              <a:pathLst>
                <a:path w="812800" h="649094">
                  <a:moveTo>
                    <a:pt x="406400" y="0"/>
                  </a:moveTo>
                  <a:cubicBezTo>
                    <a:pt x="181951" y="0"/>
                    <a:pt x="0" y="145305"/>
                    <a:pt x="0" y="324547"/>
                  </a:cubicBezTo>
                  <a:cubicBezTo>
                    <a:pt x="0" y="503790"/>
                    <a:pt x="181951" y="649094"/>
                    <a:pt x="406400" y="649094"/>
                  </a:cubicBezTo>
                  <a:cubicBezTo>
                    <a:pt x="630849" y="649094"/>
                    <a:pt x="812800" y="503790"/>
                    <a:pt x="812800" y="324547"/>
                  </a:cubicBezTo>
                  <a:cubicBezTo>
                    <a:pt x="812800" y="14530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2753"/>
              <a:ext cx="660400" cy="56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6891457" y="7865759"/>
            <a:ext cx="1098318" cy="2046728"/>
            <a:chOff x="0" y="9525"/>
            <a:chExt cx="1126583" cy="2099401"/>
          </a:xfrm>
        </p:grpSpPr>
        <p:sp>
          <p:nvSpPr>
            <p:cNvPr id="6" name="Freeform 6"/>
            <p:cNvSpPr/>
            <p:nvPr/>
          </p:nvSpPr>
          <p:spPr>
            <a:xfrm>
              <a:off x="466183" y="157075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093473" y="8813514"/>
            <a:ext cx="980615" cy="1621233"/>
            <a:chOff x="76200" y="-1310429"/>
            <a:chExt cx="1238160" cy="2047029"/>
          </a:xfrm>
        </p:grpSpPr>
        <p:sp>
          <p:nvSpPr>
            <p:cNvPr id="9" name="Freeform 9"/>
            <p:cNvSpPr/>
            <p:nvPr/>
          </p:nvSpPr>
          <p:spPr>
            <a:xfrm>
              <a:off x="501561" y="-1310429"/>
              <a:ext cx="812799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9C37A2F9-2F2B-4742-AF37-4F8F083DE655}" type="slidenum">
                <a:rPr lang="en-JM" smtClean="0">
                  <a:latin typeface="Montserrat Bold" panose="00000800000000000000" charset="0"/>
                </a:rPr>
                <a:pPr algn="ctr"/>
                <a:t>15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68083" y="5235037"/>
            <a:ext cx="4432916" cy="3453314"/>
            <a:chOff x="0" y="0"/>
            <a:chExt cx="1167517" cy="9095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7517" cy="909515"/>
            </a:xfrm>
            <a:custGeom>
              <a:avLst/>
              <a:gdLst/>
              <a:ahLst/>
              <a:cxnLst/>
              <a:rect l="l" t="t" r="r" b="b"/>
              <a:pathLst>
                <a:path w="1167517" h="909515">
                  <a:moveTo>
                    <a:pt x="61126" y="0"/>
                  </a:moveTo>
                  <a:lnTo>
                    <a:pt x="1106391" y="0"/>
                  </a:lnTo>
                  <a:cubicBezTo>
                    <a:pt x="1122603" y="0"/>
                    <a:pt x="1138150" y="6440"/>
                    <a:pt x="1149614" y="17903"/>
                  </a:cubicBezTo>
                  <a:cubicBezTo>
                    <a:pt x="1161077" y="29367"/>
                    <a:pt x="1167517" y="44915"/>
                    <a:pt x="1167517" y="61126"/>
                  </a:cubicBezTo>
                  <a:lnTo>
                    <a:pt x="1167517" y="848389"/>
                  </a:lnTo>
                  <a:cubicBezTo>
                    <a:pt x="1167517" y="882148"/>
                    <a:pt x="1140150" y="909515"/>
                    <a:pt x="1106391" y="909515"/>
                  </a:cubicBezTo>
                  <a:lnTo>
                    <a:pt x="61126" y="909515"/>
                  </a:lnTo>
                  <a:cubicBezTo>
                    <a:pt x="27367" y="909515"/>
                    <a:pt x="0" y="882148"/>
                    <a:pt x="0" y="848389"/>
                  </a:cubicBezTo>
                  <a:lnTo>
                    <a:pt x="0" y="61126"/>
                  </a:lnTo>
                  <a:cubicBezTo>
                    <a:pt x="0" y="27367"/>
                    <a:pt x="27367" y="0"/>
                    <a:pt x="61126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167517" cy="89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30348" y="5208565"/>
            <a:ext cx="4432916" cy="3453314"/>
            <a:chOff x="0" y="0"/>
            <a:chExt cx="1167517" cy="9095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7517" cy="909515"/>
            </a:xfrm>
            <a:custGeom>
              <a:avLst/>
              <a:gdLst/>
              <a:ahLst/>
              <a:cxnLst/>
              <a:rect l="l" t="t" r="r" b="b"/>
              <a:pathLst>
                <a:path w="1167517" h="909515">
                  <a:moveTo>
                    <a:pt x="61126" y="0"/>
                  </a:moveTo>
                  <a:lnTo>
                    <a:pt x="1106391" y="0"/>
                  </a:lnTo>
                  <a:cubicBezTo>
                    <a:pt x="1122603" y="0"/>
                    <a:pt x="1138150" y="6440"/>
                    <a:pt x="1149614" y="17903"/>
                  </a:cubicBezTo>
                  <a:cubicBezTo>
                    <a:pt x="1161077" y="29367"/>
                    <a:pt x="1167517" y="44915"/>
                    <a:pt x="1167517" y="61126"/>
                  </a:cubicBezTo>
                  <a:lnTo>
                    <a:pt x="1167517" y="848389"/>
                  </a:lnTo>
                  <a:cubicBezTo>
                    <a:pt x="1167517" y="882148"/>
                    <a:pt x="1140150" y="909515"/>
                    <a:pt x="1106391" y="909515"/>
                  </a:cubicBezTo>
                  <a:lnTo>
                    <a:pt x="61126" y="909515"/>
                  </a:lnTo>
                  <a:cubicBezTo>
                    <a:pt x="27367" y="909515"/>
                    <a:pt x="0" y="882148"/>
                    <a:pt x="0" y="848389"/>
                  </a:cubicBezTo>
                  <a:lnTo>
                    <a:pt x="0" y="61126"/>
                  </a:lnTo>
                  <a:cubicBezTo>
                    <a:pt x="0" y="27367"/>
                    <a:pt x="27367" y="0"/>
                    <a:pt x="611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3575FE"/>
              </a:solidFill>
              <a:prstDash val="solid"/>
              <a:round/>
            </a:ln>
          </p:spPr>
          <p:txBody>
            <a:bodyPr/>
            <a:lstStyle/>
            <a:p>
              <a:endParaRPr lang="en-JM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1167517" cy="89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06395" y="8218599"/>
            <a:ext cx="3854675" cy="1914325"/>
            <a:chOff x="0" y="0"/>
            <a:chExt cx="1976110" cy="9813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76110" cy="981385"/>
            </a:xfrm>
            <a:custGeom>
              <a:avLst/>
              <a:gdLst/>
              <a:ahLst/>
              <a:cxnLst/>
              <a:rect l="l" t="t" r="r" b="b"/>
              <a:pathLst>
                <a:path w="1976110" h="981385">
                  <a:moveTo>
                    <a:pt x="1772910" y="0"/>
                  </a:moveTo>
                  <a:cubicBezTo>
                    <a:pt x="1885135" y="0"/>
                    <a:pt x="1976110" y="219690"/>
                    <a:pt x="1976110" y="490692"/>
                  </a:cubicBezTo>
                  <a:cubicBezTo>
                    <a:pt x="1976110" y="761694"/>
                    <a:pt x="1885135" y="981385"/>
                    <a:pt x="1772910" y="981385"/>
                  </a:cubicBezTo>
                  <a:lnTo>
                    <a:pt x="203200" y="981385"/>
                  </a:lnTo>
                  <a:cubicBezTo>
                    <a:pt x="90976" y="981385"/>
                    <a:pt x="0" y="761694"/>
                    <a:pt x="0" y="490692"/>
                  </a:cubicBezTo>
                  <a:cubicBezTo>
                    <a:pt x="0" y="21969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1976110" cy="971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641366" y="8220649"/>
            <a:ext cx="3501295" cy="1928182"/>
            <a:chOff x="0" y="0"/>
            <a:chExt cx="1976110" cy="108825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76110" cy="1088255"/>
            </a:xfrm>
            <a:custGeom>
              <a:avLst/>
              <a:gdLst/>
              <a:ahLst/>
              <a:cxnLst/>
              <a:rect l="l" t="t" r="r" b="b"/>
              <a:pathLst>
                <a:path w="1976110" h="1088255">
                  <a:moveTo>
                    <a:pt x="1772910" y="0"/>
                  </a:moveTo>
                  <a:cubicBezTo>
                    <a:pt x="1885135" y="0"/>
                    <a:pt x="1976110" y="243614"/>
                    <a:pt x="1976110" y="544127"/>
                  </a:cubicBezTo>
                  <a:cubicBezTo>
                    <a:pt x="1976110" y="844641"/>
                    <a:pt x="1885135" y="1088255"/>
                    <a:pt x="1772910" y="1088255"/>
                  </a:cubicBezTo>
                  <a:lnTo>
                    <a:pt x="203200" y="1088255"/>
                  </a:lnTo>
                  <a:cubicBezTo>
                    <a:pt x="90976" y="1088255"/>
                    <a:pt x="0" y="844641"/>
                    <a:pt x="0" y="544127"/>
                  </a:cubicBezTo>
                  <a:cubicBezTo>
                    <a:pt x="0" y="24361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1976110" cy="1078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733387" y="3239638"/>
            <a:ext cx="3302308" cy="330230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92176" y="3111953"/>
            <a:ext cx="3651347" cy="3727850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8625468" y="2618911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40" name="Freeform 40"/>
          <p:cNvSpPr/>
          <p:nvPr/>
        </p:nvSpPr>
        <p:spPr>
          <a:xfrm>
            <a:off x="17074088" y="848718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41" name="Freeform 41"/>
          <p:cNvSpPr/>
          <p:nvPr/>
        </p:nvSpPr>
        <p:spPr>
          <a:xfrm>
            <a:off x="775702" y="6173644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6"/>
                </a:lnTo>
                <a:lnTo>
                  <a:pt x="0" y="515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42" name="Freeform 42"/>
          <p:cNvSpPr/>
          <p:nvPr/>
        </p:nvSpPr>
        <p:spPr>
          <a:xfrm>
            <a:off x="886271" y="952829"/>
            <a:ext cx="1479043" cy="983767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44" name="Group 44"/>
          <p:cNvGrpSpPr/>
          <p:nvPr/>
        </p:nvGrpSpPr>
        <p:grpSpPr>
          <a:xfrm>
            <a:off x="9914749" y="3270250"/>
            <a:ext cx="3086100" cy="3086100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790409" y="3378215"/>
            <a:ext cx="3086100" cy="3086100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2525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4788680" y="8300035"/>
            <a:ext cx="3191720" cy="1765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 to create a new PT Survey (Admin Guide section 3.1)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836754" y="1638204"/>
            <a:ext cx="8080924" cy="98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61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Managing PT Surveys and Shipments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063062" y="4389474"/>
            <a:ext cx="2524125" cy="131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Current PT Survey not listed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078942" y="4010414"/>
            <a:ext cx="2728840" cy="175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Unable to enroll participants in a shipment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412366" y="6572279"/>
            <a:ext cx="4042734" cy="131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PT Survey not successfully added to the system.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821094" y="8339963"/>
            <a:ext cx="3244536" cy="1669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 to create and finalize shipment (Admin Guide section 3.2)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425439" y="6641306"/>
            <a:ext cx="4237825" cy="86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3"/>
              </a:lnSpc>
            </a:pPr>
            <a:r>
              <a:rPr lang="en-US" sz="2600" b="1" dirty="0">
                <a:solidFill>
                  <a:srgbClr val="1421B3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600" dirty="0">
                <a:solidFill>
                  <a:srgbClr val="1421B3"/>
                </a:solidFill>
                <a:latin typeface="Montserrat"/>
                <a:ea typeface="Montserrat"/>
                <a:cs typeface="Montserrat"/>
                <a:sym typeface="Montserrat"/>
              </a:rPr>
              <a:t>: Shipment not created or finalized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BEAC594-8D00-2981-DD8B-053850A5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CC60F2-3FD4-F8F6-6D27-8FDEE8AAA2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28" y="2259205"/>
            <a:ext cx="1758561" cy="1758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39726F-192E-611D-9F20-675D276E34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4117721" y="2809847"/>
            <a:ext cx="4348835" cy="310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8"/>
          <p:cNvGrpSpPr/>
          <p:nvPr/>
        </p:nvGrpSpPr>
        <p:grpSpPr>
          <a:xfrm>
            <a:off x="11397082" y="5098765"/>
            <a:ext cx="4432916" cy="3453314"/>
            <a:chOff x="0" y="0"/>
            <a:chExt cx="1167517" cy="909515"/>
          </a:xfrm>
        </p:grpSpPr>
        <p:sp>
          <p:nvSpPr>
            <p:cNvPr id="53" name="Freeform 19"/>
            <p:cNvSpPr/>
            <p:nvPr/>
          </p:nvSpPr>
          <p:spPr>
            <a:xfrm>
              <a:off x="0" y="0"/>
              <a:ext cx="1167517" cy="909515"/>
            </a:xfrm>
            <a:custGeom>
              <a:avLst/>
              <a:gdLst/>
              <a:ahLst/>
              <a:cxnLst/>
              <a:rect l="l" t="t" r="r" b="b"/>
              <a:pathLst>
                <a:path w="1167517" h="909515">
                  <a:moveTo>
                    <a:pt x="61126" y="0"/>
                  </a:moveTo>
                  <a:lnTo>
                    <a:pt x="1106391" y="0"/>
                  </a:lnTo>
                  <a:cubicBezTo>
                    <a:pt x="1122603" y="0"/>
                    <a:pt x="1138150" y="6440"/>
                    <a:pt x="1149614" y="17903"/>
                  </a:cubicBezTo>
                  <a:cubicBezTo>
                    <a:pt x="1161077" y="29367"/>
                    <a:pt x="1167517" y="44915"/>
                    <a:pt x="1167517" y="61126"/>
                  </a:cubicBezTo>
                  <a:lnTo>
                    <a:pt x="1167517" y="848389"/>
                  </a:lnTo>
                  <a:cubicBezTo>
                    <a:pt x="1167517" y="882148"/>
                    <a:pt x="1140150" y="909515"/>
                    <a:pt x="1106391" y="909515"/>
                  </a:cubicBezTo>
                  <a:lnTo>
                    <a:pt x="61126" y="909515"/>
                  </a:lnTo>
                  <a:cubicBezTo>
                    <a:pt x="27367" y="909515"/>
                    <a:pt x="0" y="882148"/>
                    <a:pt x="0" y="848389"/>
                  </a:cubicBezTo>
                  <a:lnTo>
                    <a:pt x="0" y="61126"/>
                  </a:lnTo>
                  <a:cubicBezTo>
                    <a:pt x="0" y="27367"/>
                    <a:pt x="27367" y="0"/>
                    <a:pt x="61126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4" name="TextBox 20"/>
            <p:cNvSpPr txBox="1"/>
            <p:nvPr/>
          </p:nvSpPr>
          <p:spPr>
            <a:xfrm>
              <a:off x="0" y="9525"/>
              <a:ext cx="1167517" cy="89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9" name="Group 36"/>
          <p:cNvGrpSpPr/>
          <p:nvPr/>
        </p:nvGrpSpPr>
        <p:grpSpPr>
          <a:xfrm>
            <a:off x="12022374" y="3111940"/>
            <a:ext cx="3302308" cy="3302308"/>
            <a:chOff x="0" y="0"/>
            <a:chExt cx="812800" cy="812800"/>
          </a:xfrm>
        </p:grpSpPr>
        <p:sp>
          <p:nvSpPr>
            <p:cNvPr id="60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JM" dirty="0"/>
            </a:p>
          </p:txBody>
        </p:sp>
        <p:sp>
          <p:nvSpPr>
            <p:cNvPr id="63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-3084469" y="-16846965"/>
            <a:ext cx="24872651" cy="19863061"/>
            <a:chOff x="0" y="0"/>
            <a:chExt cx="812800" cy="64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49094"/>
            </a:xfrm>
            <a:custGeom>
              <a:avLst/>
              <a:gdLst/>
              <a:ahLst/>
              <a:cxnLst/>
              <a:rect l="l" t="t" r="r" b="b"/>
              <a:pathLst>
                <a:path w="812800" h="649094">
                  <a:moveTo>
                    <a:pt x="406400" y="0"/>
                  </a:moveTo>
                  <a:cubicBezTo>
                    <a:pt x="181951" y="0"/>
                    <a:pt x="0" y="145305"/>
                    <a:pt x="0" y="324547"/>
                  </a:cubicBezTo>
                  <a:cubicBezTo>
                    <a:pt x="0" y="503790"/>
                    <a:pt x="181951" y="649094"/>
                    <a:pt x="406400" y="649094"/>
                  </a:cubicBezTo>
                  <a:cubicBezTo>
                    <a:pt x="630849" y="649094"/>
                    <a:pt x="812800" y="503790"/>
                    <a:pt x="812800" y="324547"/>
                  </a:cubicBezTo>
                  <a:cubicBezTo>
                    <a:pt x="812800" y="14530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2753"/>
              <a:ext cx="660400" cy="565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7167778" y="8306860"/>
            <a:ext cx="643831" cy="1902880"/>
            <a:chOff x="0" y="0"/>
            <a:chExt cx="660400" cy="1951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38253" y="8936484"/>
            <a:ext cx="643732" cy="6437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50192" y="5143500"/>
            <a:ext cx="4432916" cy="3453314"/>
            <a:chOff x="0" y="0"/>
            <a:chExt cx="1167517" cy="9095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7517" cy="909515"/>
            </a:xfrm>
            <a:custGeom>
              <a:avLst/>
              <a:gdLst/>
              <a:ahLst/>
              <a:cxnLst/>
              <a:rect l="l" t="t" r="r" b="b"/>
              <a:pathLst>
                <a:path w="1167517" h="909515">
                  <a:moveTo>
                    <a:pt x="61126" y="0"/>
                  </a:moveTo>
                  <a:lnTo>
                    <a:pt x="1106391" y="0"/>
                  </a:lnTo>
                  <a:cubicBezTo>
                    <a:pt x="1122603" y="0"/>
                    <a:pt x="1138150" y="6440"/>
                    <a:pt x="1149614" y="17903"/>
                  </a:cubicBezTo>
                  <a:cubicBezTo>
                    <a:pt x="1161077" y="29367"/>
                    <a:pt x="1167517" y="44915"/>
                    <a:pt x="1167517" y="61126"/>
                  </a:cubicBezTo>
                  <a:lnTo>
                    <a:pt x="1167517" y="848389"/>
                  </a:lnTo>
                  <a:cubicBezTo>
                    <a:pt x="1167517" y="882148"/>
                    <a:pt x="1140150" y="909515"/>
                    <a:pt x="1106391" y="909515"/>
                  </a:cubicBezTo>
                  <a:lnTo>
                    <a:pt x="61126" y="909515"/>
                  </a:lnTo>
                  <a:cubicBezTo>
                    <a:pt x="27367" y="909515"/>
                    <a:pt x="0" y="882148"/>
                    <a:pt x="0" y="848389"/>
                  </a:cubicBezTo>
                  <a:lnTo>
                    <a:pt x="0" y="61126"/>
                  </a:lnTo>
                  <a:cubicBezTo>
                    <a:pt x="0" y="27367"/>
                    <a:pt x="27367" y="0"/>
                    <a:pt x="61126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167517" cy="89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70799" y="5143500"/>
            <a:ext cx="4432916" cy="3453314"/>
            <a:chOff x="0" y="0"/>
            <a:chExt cx="1167517" cy="9095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7517" cy="909515"/>
            </a:xfrm>
            <a:custGeom>
              <a:avLst/>
              <a:gdLst/>
              <a:ahLst/>
              <a:cxnLst/>
              <a:rect l="l" t="t" r="r" b="b"/>
              <a:pathLst>
                <a:path w="1167517" h="909515">
                  <a:moveTo>
                    <a:pt x="61126" y="0"/>
                  </a:moveTo>
                  <a:lnTo>
                    <a:pt x="1106391" y="0"/>
                  </a:lnTo>
                  <a:cubicBezTo>
                    <a:pt x="1122603" y="0"/>
                    <a:pt x="1138150" y="6440"/>
                    <a:pt x="1149614" y="17903"/>
                  </a:cubicBezTo>
                  <a:cubicBezTo>
                    <a:pt x="1161077" y="29367"/>
                    <a:pt x="1167517" y="44915"/>
                    <a:pt x="1167517" y="61126"/>
                  </a:cubicBezTo>
                  <a:lnTo>
                    <a:pt x="1167517" y="848389"/>
                  </a:lnTo>
                  <a:cubicBezTo>
                    <a:pt x="1167517" y="882148"/>
                    <a:pt x="1140150" y="909515"/>
                    <a:pt x="1106391" y="909515"/>
                  </a:cubicBezTo>
                  <a:lnTo>
                    <a:pt x="61126" y="909515"/>
                  </a:lnTo>
                  <a:cubicBezTo>
                    <a:pt x="27367" y="909515"/>
                    <a:pt x="0" y="882148"/>
                    <a:pt x="0" y="848389"/>
                  </a:cubicBezTo>
                  <a:lnTo>
                    <a:pt x="0" y="61126"/>
                  </a:lnTo>
                  <a:cubicBezTo>
                    <a:pt x="0" y="27367"/>
                    <a:pt x="27367" y="0"/>
                    <a:pt x="6112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3575FE"/>
              </a:solidFill>
              <a:prstDash val="solid"/>
              <a:round/>
            </a:ln>
          </p:spPr>
          <p:txBody>
            <a:bodyPr/>
            <a:lstStyle/>
            <a:p>
              <a:endParaRPr lang="en-JM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1167517" cy="89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548705" y="8156120"/>
            <a:ext cx="3854675" cy="1914325"/>
            <a:chOff x="0" y="0"/>
            <a:chExt cx="1976110" cy="9813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76110" cy="981385"/>
            </a:xfrm>
            <a:custGeom>
              <a:avLst/>
              <a:gdLst/>
              <a:ahLst/>
              <a:cxnLst/>
              <a:rect l="l" t="t" r="r" b="b"/>
              <a:pathLst>
                <a:path w="1976110" h="981385">
                  <a:moveTo>
                    <a:pt x="1772910" y="0"/>
                  </a:moveTo>
                  <a:cubicBezTo>
                    <a:pt x="1885135" y="0"/>
                    <a:pt x="1976110" y="219690"/>
                    <a:pt x="1976110" y="490692"/>
                  </a:cubicBezTo>
                  <a:cubicBezTo>
                    <a:pt x="1976110" y="761694"/>
                    <a:pt x="1885135" y="981385"/>
                    <a:pt x="1772910" y="981385"/>
                  </a:cubicBezTo>
                  <a:lnTo>
                    <a:pt x="203200" y="981385"/>
                  </a:lnTo>
                  <a:cubicBezTo>
                    <a:pt x="90976" y="981385"/>
                    <a:pt x="0" y="761694"/>
                    <a:pt x="0" y="490692"/>
                  </a:cubicBezTo>
                  <a:cubicBezTo>
                    <a:pt x="0" y="21969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1976110" cy="971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36103" y="8142264"/>
            <a:ext cx="3501295" cy="1928182"/>
            <a:chOff x="0" y="0"/>
            <a:chExt cx="1976110" cy="10882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76110" cy="1088255"/>
            </a:xfrm>
            <a:custGeom>
              <a:avLst/>
              <a:gdLst/>
              <a:ahLst/>
              <a:cxnLst/>
              <a:rect l="l" t="t" r="r" b="b"/>
              <a:pathLst>
                <a:path w="1976110" h="1088255">
                  <a:moveTo>
                    <a:pt x="1772910" y="0"/>
                  </a:moveTo>
                  <a:cubicBezTo>
                    <a:pt x="1885135" y="0"/>
                    <a:pt x="1976110" y="243614"/>
                    <a:pt x="1976110" y="544127"/>
                  </a:cubicBezTo>
                  <a:cubicBezTo>
                    <a:pt x="1976110" y="844641"/>
                    <a:pt x="1885135" y="1088255"/>
                    <a:pt x="1772910" y="1088255"/>
                  </a:cubicBezTo>
                  <a:lnTo>
                    <a:pt x="203200" y="1088255"/>
                  </a:lnTo>
                  <a:cubicBezTo>
                    <a:pt x="90976" y="1088255"/>
                    <a:pt x="0" y="844641"/>
                    <a:pt x="0" y="544127"/>
                  </a:cubicBezTo>
                  <a:cubicBezTo>
                    <a:pt x="0" y="24361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1976110" cy="1078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15496" y="3492346"/>
            <a:ext cx="3302308" cy="330230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336103" y="3492346"/>
            <a:ext cx="3302308" cy="330230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8625468" y="2618911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1" name="Freeform 31"/>
          <p:cNvSpPr/>
          <p:nvPr/>
        </p:nvSpPr>
        <p:spPr>
          <a:xfrm>
            <a:off x="17074088" y="848718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2" name="Freeform 32"/>
          <p:cNvSpPr/>
          <p:nvPr/>
        </p:nvSpPr>
        <p:spPr>
          <a:xfrm>
            <a:off x="775702" y="6173644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6"/>
                </a:lnTo>
                <a:lnTo>
                  <a:pt x="0" y="515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3" name="Freeform 33"/>
          <p:cNvSpPr/>
          <p:nvPr/>
        </p:nvSpPr>
        <p:spPr>
          <a:xfrm>
            <a:off x="301168" y="890627"/>
            <a:ext cx="1752088" cy="1087878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35" name="Group 35"/>
          <p:cNvGrpSpPr/>
          <p:nvPr/>
        </p:nvGrpSpPr>
        <p:grpSpPr>
          <a:xfrm>
            <a:off x="7449884" y="3441834"/>
            <a:ext cx="3086100" cy="308610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0707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827449" y="3600450"/>
            <a:ext cx="3086100" cy="30861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32525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548705" y="8278679"/>
            <a:ext cx="3854675" cy="155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1"/>
              </a:lnSpc>
            </a:pPr>
            <a:r>
              <a:rPr lang="en-US" sz="2074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07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resize or zoom, by Manipulating the minus (-/+) side of the zoom option until the entire page is visible.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36754" y="1638204"/>
            <a:ext cx="808092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614" dirty="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Report Generation and Access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04588" y="4305247"/>
            <a:ext cx="2524125" cy="175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323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32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Participant not able to see the entire page.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622837" y="4244788"/>
            <a:ext cx="2728840" cy="265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323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32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Administrator not able to generate and </a:t>
            </a:r>
            <a:r>
              <a:rPr lang="en-US" sz="232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analyse</a:t>
            </a:r>
            <a:r>
              <a:rPr lang="en-US" sz="232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reports.</a:t>
            </a:r>
          </a:p>
          <a:p>
            <a:pPr algn="ctr">
              <a:lnSpc>
                <a:spcPts val="3485"/>
              </a:lnSpc>
            </a:pPr>
            <a:endParaRPr lang="en-US" sz="2323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450969" y="4524322"/>
            <a:ext cx="2524125" cy="1292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32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Issue: unable to  download report after generation.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365314" y="6825422"/>
            <a:ext cx="4042734" cy="130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323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32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The page may need resizing.</a:t>
            </a:r>
          </a:p>
          <a:p>
            <a:pPr algn="ctr">
              <a:lnSpc>
                <a:spcPts val="3485"/>
              </a:lnSpc>
            </a:pPr>
            <a:endParaRPr lang="en-US" sz="2323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622837" y="8243390"/>
            <a:ext cx="2896318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 to set up event (Admin Guide section 3.2)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965890" y="6769758"/>
            <a:ext cx="4069793" cy="1270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</a:pPr>
            <a:r>
              <a:rPr lang="en-US" sz="2271" b="1" dirty="0">
                <a:solidFill>
                  <a:srgbClr val="1421B3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271" dirty="0">
                <a:solidFill>
                  <a:srgbClr val="1421B3"/>
                </a:solidFill>
                <a:latin typeface="Montserrat"/>
                <a:ea typeface="Montserrat"/>
                <a:cs typeface="Montserrat"/>
                <a:sym typeface="Montserrat"/>
              </a:rPr>
              <a:t>: The event was incorrectly set up.</a:t>
            </a:r>
          </a:p>
          <a:p>
            <a:pPr algn="ctr">
              <a:lnSpc>
                <a:spcPts val="3406"/>
              </a:lnSpc>
            </a:pPr>
            <a:endParaRPr lang="en-US" sz="2271" dirty="0">
              <a:solidFill>
                <a:srgbClr val="1421B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733B0FFA-55E7-C438-F29E-FCCF0AF1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62066" y="9113282"/>
            <a:ext cx="519919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  <a:latin typeface="Montserrat Bold" panose="00000800000000000000" charset="0"/>
              </a:rPr>
              <a:pPr/>
              <a:t>16</a:t>
            </a:fld>
            <a:endParaRPr lang="en-US" sz="1800" dirty="0">
              <a:solidFill>
                <a:schemeClr val="tx1"/>
              </a:solidFill>
              <a:latin typeface="Montserrat Bold" panose="00000800000000000000" charset="0"/>
            </a:endParaRPr>
          </a:p>
        </p:txBody>
      </p:sp>
      <p:grpSp>
        <p:nvGrpSpPr>
          <p:cNvPr id="11" name="Group 47"/>
          <p:cNvGrpSpPr/>
          <p:nvPr/>
        </p:nvGrpSpPr>
        <p:grpSpPr>
          <a:xfrm>
            <a:off x="12175728" y="3328148"/>
            <a:ext cx="3086100" cy="3086100"/>
            <a:chOff x="0" y="0"/>
            <a:chExt cx="812800" cy="812800"/>
          </a:xfrm>
        </p:grpSpPr>
        <p:sp>
          <p:nvSpPr>
            <p:cNvPr id="50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1" name="TextBox 4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2419743" y="4010373"/>
            <a:ext cx="2524125" cy="1765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Issue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unable to  download report after generation.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652160" y="6778220"/>
            <a:ext cx="4042734" cy="86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Cause</a:t>
            </a:r>
            <a:r>
              <a:rPr lang="en-US" sz="2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Reports not finalized</a:t>
            </a:r>
          </a:p>
        </p:txBody>
      </p:sp>
      <p:grpSp>
        <p:nvGrpSpPr>
          <p:cNvPr id="55" name="Group 27"/>
          <p:cNvGrpSpPr/>
          <p:nvPr/>
        </p:nvGrpSpPr>
        <p:grpSpPr>
          <a:xfrm>
            <a:off x="11769018" y="8073892"/>
            <a:ext cx="3699581" cy="1996554"/>
            <a:chOff x="0" y="0"/>
            <a:chExt cx="1976110" cy="1145538"/>
          </a:xfrm>
        </p:grpSpPr>
        <p:sp>
          <p:nvSpPr>
            <p:cNvPr id="56" name="Freeform 28"/>
            <p:cNvSpPr/>
            <p:nvPr/>
          </p:nvSpPr>
          <p:spPr>
            <a:xfrm>
              <a:off x="0" y="0"/>
              <a:ext cx="1976110" cy="1145538"/>
            </a:xfrm>
            <a:custGeom>
              <a:avLst/>
              <a:gdLst/>
              <a:ahLst/>
              <a:cxnLst/>
              <a:rect l="l" t="t" r="r" b="b"/>
              <a:pathLst>
                <a:path w="1976110" h="1145538">
                  <a:moveTo>
                    <a:pt x="1772910" y="0"/>
                  </a:moveTo>
                  <a:cubicBezTo>
                    <a:pt x="1885135" y="0"/>
                    <a:pt x="1976110" y="256437"/>
                    <a:pt x="1976110" y="572769"/>
                  </a:cubicBezTo>
                  <a:cubicBezTo>
                    <a:pt x="1976110" y="889100"/>
                    <a:pt x="1885135" y="1145538"/>
                    <a:pt x="1772910" y="1145538"/>
                  </a:cubicBezTo>
                  <a:lnTo>
                    <a:pt x="203200" y="1145538"/>
                  </a:lnTo>
                  <a:cubicBezTo>
                    <a:pt x="90976" y="1145538"/>
                    <a:pt x="0" y="889100"/>
                    <a:pt x="0" y="572769"/>
                  </a:cubicBezTo>
                  <a:cubicBezTo>
                    <a:pt x="0" y="2564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58" name="TextBox 29"/>
            <p:cNvSpPr txBox="1"/>
            <p:nvPr/>
          </p:nvSpPr>
          <p:spPr>
            <a:xfrm>
              <a:off x="0" y="9525"/>
              <a:ext cx="1976110" cy="1136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1891357" y="8140675"/>
            <a:ext cx="337047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r>
              <a:rPr lang="en-US" sz="2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Admin to  finalize report  for participants to download (Admin Guide section 3.5)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75AA8C0-63DE-C957-4B2D-8F4E33F19D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401" y="2231765"/>
            <a:ext cx="1760350" cy="1760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869808" y="8331982"/>
            <a:ext cx="1239770" cy="2189444"/>
            <a:chOff x="-611275" y="9525"/>
            <a:chExt cx="1271675" cy="2245790"/>
          </a:xfrm>
        </p:grpSpPr>
        <p:sp>
          <p:nvSpPr>
            <p:cNvPr id="3" name="Freeform 3"/>
            <p:cNvSpPr/>
            <p:nvPr/>
          </p:nvSpPr>
          <p:spPr>
            <a:xfrm>
              <a:off x="-611275" y="303464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90476" y="8832161"/>
            <a:ext cx="2034774" cy="618490"/>
            <a:chOff x="-1832582" y="31870"/>
            <a:chExt cx="2569182" cy="780929"/>
          </a:xfrm>
        </p:grpSpPr>
        <p:sp>
          <p:nvSpPr>
            <p:cNvPr id="6" name="Freeform 6"/>
            <p:cNvSpPr/>
            <p:nvPr/>
          </p:nvSpPr>
          <p:spPr>
            <a:xfrm>
              <a:off x="-1832582" y="31870"/>
              <a:ext cx="812800" cy="780929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0BB39C5A-7460-45E6-9FCB-146BDA7F749C}" type="slidenum">
                <a:rPr lang="en-JM" b="1" smtClean="0"/>
                <a:pPr algn="ctr"/>
                <a:t>17</a:t>
              </a:fld>
              <a:endParaRPr lang="en-JM" b="1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80008" y="7274519"/>
            <a:ext cx="892208" cy="89220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867284" y="7461794"/>
            <a:ext cx="517657" cy="517657"/>
          </a:xfrm>
          <a:custGeom>
            <a:avLst/>
            <a:gdLst/>
            <a:ahLst/>
            <a:cxnLst/>
            <a:rect l="l" t="t" r="r" b="b"/>
            <a:pathLst>
              <a:path w="517657" h="517657">
                <a:moveTo>
                  <a:pt x="0" y="0"/>
                </a:moveTo>
                <a:lnTo>
                  <a:pt x="517656" y="0"/>
                </a:lnTo>
                <a:lnTo>
                  <a:pt x="517656" y="517657"/>
                </a:lnTo>
                <a:lnTo>
                  <a:pt x="0" y="517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3" name="Group 13"/>
          <p:cNvGrpSpPr/>
          <p:nvPr/>
        </p:nvGrpSpPr>
        <p:grpSpPr>
          <a:xfrm>
            <a:off x="2466835" y="7274519"/>
            <a:ext cx="892208" cy="89220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64563" y="7274519"/>
            <a:ext cx="892208" cy="89220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2705116" y="7505100"/>
            <a:ext cx="415645" cy="402798"/>
          </a:xfrm>
          <a:custGeom>
            <a:avLst/>
            <a:gdLst/>
            <a:ahLst/>
            <a:cxnLst/>
            <a:rect l="l" t="t" r="r" b="b"/>
            <a:pathLst>
              <a:path w="415645" h="402798">
                <a:moveTo>
                  <a:pt x="0" y="0"/>
                </a:moveTo>
                <a:lnTo>
                  <a:pt x="415645" y="0"/>
                </a:lnTo>
                <a:lnTo>
                  <a:pt x="415645" y="402798"/>
                </a:lnTo>
                <a:lnTo>
                  <a:pt x="0" y="402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0" name="Freeform 20"/>
          <p:cNvSpPr/>
          <p:nvPr/>
        </p:nvSpPr>
        <p:spPr>
          <a:xfrm>
            <a:off x="3671759" y="2712074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1" name="Group 21"/>
          <p:cNvGrpSpPr/>
          <p:nvPr/>
        </p:nvGrpSpPr>
        <p:grpSpPr>
          <a:xfrm>
            <a:off x="12855622" y="-5125918"/>
            <a:ext cx="12631018" cy="1263101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966895" y="8936385"/>
            <a:ext cx="3933790" cy="393379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500918" y="8435467"/>
            <a:ext cx="1001836" cy="100183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845436" y="6900987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3" name="Freeform 33"/>
          <p:cNvSpPr/>
          <p:nvPr/>
        </p:nvSpPr>
        <p:spPr>
          <a:xfrm>
            <a:off x="8174869" y="80740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4" name="Freeform 34"/>
          <p:cNvSpPr/>
          <p:nvPr/>
        </p:nvSpPr>
        <p:spPr>
          <a:xfrm>
            <a:off x="290620" y="332525"/>
            <a:ext cx="1859373" cy="1229575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8"/>
                </a:lnTo>
                <a:lnTo>
                  <a:pt x="0" y="9837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6" name="Freeform 36"/>
          <p:cNvSpPr/>
          <p:nvPr/>
        </p:nvSpPr>
        <p:spPr>
          <a:xfrm>
            <a:off x="6555063" y="7517538"/>
            <a:ext cx="547699" cy="390360"/>
          </a:xfrm>
          <a:custGeom>
            <a:avLst/>
            <a:gdLst/>
            <a:ahLst/>
            <a:cxnLst/>
            <a:rect l="l" t="t" r="r" b="b"/>
            <a:pathLst>
              <a:path w="547699" h="390360">
                <a:moveTo>
                  <a:pt x="0" y="0"/>
                </a:moveTo>
                <a:lnTo>
                  <a:pt x="547700" y="0"/>
                </a:lnTo>
                <a:lnTo>
                  <a:pt x="547700" y="390360"/>
                </a:lnTo>
                <a:lnTo>
                  <a:pt x="0" y="3903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37" name="TextBox 37"/>
          <p:cNvSpPr txBox="1"/>
          <p:nvPr/>
        </p:nvSpPr>
        <p:spPr>
          <a:xfrm>
            <a:off x="2396122" y="2935493"/>
            <a:ext cx="13341398" cy="462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420" lvl="1" indent="-257210" algn="l">
              <a:lnSpc>
                <a:spcPts val="357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to contact support</a:t>
            </a:r>
          </a:p>
          <a:p>
            <a:pPr marL="1171610" lvl="2" indent="-457200">
              <a:lnSpc>
                <a:spcPts val="3574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Contact the GLESSN team If you have followed the                           troubleshooting steps, and your issue remains unresolved.</a:t>
            </a:r>
          </a:p>
          <a:p>
            <a:pPr marL="514420" lvl="1" indent="-257210" algn="l">
              <a:lnSpc>
                <a:spcPts val="357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Information to provide on Google form when seeking assistance:</a:t>
            </a:r>
          </a:p>
          <a:p>
            <a:pPr marL="1371600" lvl="2" indent="-457200">
              <a:lnSpc>
                <a:spcPts val="3574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detailed description of the problem.</a:t>
            </a:r>
          </a:p>
          <a:p>
            <a:pPr marL="1371600" lvl="2" indent="-457200">
              <a:lnSpc>
                <a:spcPts val="3574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Steps you have already taken to troubleshoot the issue.</a:t>
            </a:r>
          </a:p>
          <a:p>
            <a:pPr marL="1371600" lvl="2" indent="-457200">
              <a:lnSpc>
                <a:spcPts val="3574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Screenshots or error messages, if applicable.</a:t>
            </a:r>
          </a:p>
          <a:p>
            <a:pPr marL="1371600" lvl="2" indent="-457200">
              <a:lnSpc>
                <a:spcPts val="3574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Device and software version details.</a:t>
            </a:r>
          </a:p>
          <a:p>
            <a:pPr marL="1371600" lvl="2" indent="-457200">
              <a:lnSpc>
                <a:spcPts val="3574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Follow the Link in the Troubleshooting guide to request Assistance.</a:t>
            </a:r>
          </a:p>
          <a:p>
            <a:pPr algn="l">
              <a:lnSpc>
                <a:spcPts val="2974"/>
              </a:lnSpc>
            </a:pP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2466835" y="8490281"/>
            <a:ext cx="892208" cy="89220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82809" y="8490281"/>
            <a:ext cx="892208" cy="89220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2627736" y="8651281"/>
            <a:ext cx="570406" cy="570406"/>
          </a:xfrm>
          <a:custGeom>
            <a:avLst/>
            <a:gdLst/>
            <a:ahLst/>
            <a:cxnLst/>
            <a:rect l="l" t="t" r="r" b="b"/>
            <a:pathLst>
              <a:path w="570406" h="570406">
                <a:moveTo>
                  <a:pt x="0" y="0"/>
                </a:moveTo>
                <a:lnTo>
                  <a:pt x="570405" y="0"/>
                </a:lnTo>
                <a:lnTo>
                  <a:pt x="570405" y="570406"/>
                </a:lnTo>
                <a:lnTo>
                  <a:pt x="0" y="5704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45" name="Freeform 45"/>
          <p:cNvSpPr/>
          <p:nvPr/>
        </p:nvSpPr>
        <p:spPr>
          <a:xfrm>
            <a:off x="6534693" y="8651281"/>
            <a:ext cx="606969" cy="606969"/>
          </a:xfrm>
          <a:custGeom>
            <a:avLst/>
            <a:gdLst/>
            <a:ahLst/>
            <a:cxnLst/>
            <a:rect l="l" t="t" r="r" b="b"/>
            <a:pathLst>
              <a:path w="606969" h="606969">
                <a:moveTo>
                  <a:pt x="0" y="0"/>
                </a:moveTo>
                <a:lnTo>
                  <a:pt x="606969" y="0"/>
                </a:lnTo>
                <a:lnTo>
                  <a:pt x="606969" y="606969"/>
                </a:lnTo>
                <a:lnTo>
                  <a:pt x="0" y="6069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46" name="TextBox 46"/>
          <p:cNvSpPr txBox="1"/>
          <p:nvPr/>
        </p:nvSpPr>
        <p:spPr>
          <a:xfrm>
            <a:off x="3573726" y="7826725"/>
            <a:ext cx="257615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00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+876-620-9564</a:t>
            </a:r>
          </a:p>
          <a:p>
            <a:pPr algn="l">
              <a:lnSpc>
                <a:spcPts val="2480"/>
              </a:lnSpc>
            </a:pPr>
            <a:endParaRPr lang="en-US" sz="2000" spc="-4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569488" y="7826725"/>
            <a:ext cx="36533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00" u="sng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6" tooltip="mailto:k.jepeton-hall@glessn.org"/>
              </a:rPr>
              <a:t>k.jepeton-hall@glessn.org</a:t>
            </a:r>
          </a:p>
          <a:p>
            <a:pPr algn="l">
              <a:lnSpc>
                <a:spcPts val="2480"/>
              </a:lnSpc>
            </a:pPr>
            <a:endParaRPr lang="en-US" sz="2000" u="sng" spc="-4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16" tooltip="mailto:k.jepeton-hall@glessn.org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2884933" y="7826725"/>
            <a:ext cx="36533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00" spc="-4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7"/>
              </a:rPr>
              <a:t>www.GLESSN.com</a:t>
            </a:r>
            <a:r>
              <a:rPr lang="en-US" sz="2000" spc="-4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480"/>
              </a:lnSpc>
            </a:pPr>
            <a:endParaRPr lang="en-US" sz="2000" spc="-4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671759" y="7226894"/>
            <a:ext cx="1735809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Phone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559963" y="7226894"/>
            <a:ext cx="173580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Email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884933" y="7226894"/>
            <a:ext cx="1735809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Website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477480" y="1534425"/>
            <a:ext cx="848678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Contacting Support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463239" y="8514209"/>
            <a:ext cx="173580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Instagram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569488" y="8514109"/>
            <a:ext cx="173580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Linkedin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617917" y="9133138"/>
            <a:ext cx="3653320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00" spc="-4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GLESSN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463239" y="9117459"/>
            <a:ext cx="257615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2000" spc="-4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@glessnconsultants </a:t>
            </a:r>
          </a:p>
          <a:p>
            <a:pPr algn="l">
              <a:lnSpc>
                <a:spcPts val="2480"/>
              </a:lnSpc>
            </a:pPr>
            <a:endParaRPr lang="en-US" sz="2000" spc="-4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FD2EECD-32CC-29AA-85DD-CEFD72FFCF1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6211"/>
          <a:stretch/>
        </p:blipFill>
        <p:spPr>
          <a:xfrm>
            <a:off x="-139141" y="4288945"/>
            <a:ext cx="2547918" cy="221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FA5FDC-7E3B-9369-322B-E21AFAC679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355" y="58469"/>
            <a:ext cx="1859374" cy="1859374"/>
          </a:xfrm>
          <a:prstGeom prst="rect">
            <a:avLst/>
          </a:prstGeom>
        </p:spPr>
      </p:pic>
      <p:pic>
        <p:nvPicPr>
          <p:cNvPr id="60" name="Picture 59" descr="A screenshot of a survey&#10;&#10;Description automatically generated">
            <a:extLst>
              <a:ext uri="{FF2B5EF4-FFF2-40B4-BE49-F238E27FC236}">
                <a16:creationId xmlns:a16="http://schemas.microsoft.com/office/drawing/2014/main" id="{F51FFE87-3B07-9B79-D569-C388F46148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13639800" y="214750"/>
            <a:ext cx="4131778" cy="49287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A19232E-F2A2-FCDE-0C0E-DA6A37CBD98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4444" r="11717" b="55869"/>
          <a:stretch/>
        </p:blipFill>
        <p:spPr>
          <a:xfrm>
            <a:off x="13802574" y="439627"/>
            <a:ext cx="3745699" cy="44752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19800" y="-1795338"/>
            <a:ext cx="27660590" cy="22596795"/>
            <a:chOff x="76200" y="3924"/>
            <a:chExt cx="896864" cy="732676"/>
          </a:xfrm>
        </p:grpSpPr>
        <p:sp>
          <p:nvSpPr>
            <p:cNvPr id="3" name="Freeform 3"/>
            <p:cNvSpPr/>
            <p:nvPr/>
          </p:nvSpPr>
          <p:spPr>
            <a:xfrm>
              <a:off x="629208" y="3924"/>
              <a:ext cx="343856" cy="341107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133600" y="3829636"/>
            <a:ext cx="8458200" cy="7105064"/>
            <a:chOff x="-161469" y="-131381"/>
            <a:chExt cx="974269" cy="944181"/>
          </a:xfrm>
        </p:grpSpPr>
        <p:sp>
          <p:nvSpPr>
            <p:cNvPr id="11" name="Freeform 11"/>
            <p:cNvSpPr/>
            <p:nvPr/>
          </p:nvSpPr>
          <p:spPr>
            <a:xfrm>
              <a:off x="-161469" y="-131381"/>
              <a:ext cx="974269" cy="94418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45436" y="4885642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4" name="Freeform 14"/>
          <p:cNvSpPr/>
          <p:nvPr/>
        </p:nvSpPr>
        <p:spPr>
          <a:xfrm>
            <a:off x="9144000" y="8916925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6" y="0"/>
                </a:lnTo>
                <a:lnTo>
                  <a:pt x="505996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5" name="Freeform 15"/>
          <p:cNvSpPr/>
          <p:nvPr/>
        </p:nvSpPr>
        <p:spPr>
          <a:xfrm>
            <a:off x="644723" y="292248"/>
            <a:ext cx="2250877" cy="1574652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6222D-6740-4BA6-E75D-1194499B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849" y="3061026"/>
            <a:ext cx="10810081" cy="540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reeform 17"/>
          <p:cNvSpPr/>
          <p:nvPr/>
        </p:nvSpPr>
        <p:spPr>
          <a:xfrm>
            <a:off x="13146003" y="5725546"/>
            <a:ext cx="1729622" cy="3999127"/>
          </a:xfrm>
          <a:custGeom>
            <a:avLst/>
            <a:gdLst/>
            <a:ahLst/>
            <a:cxnLst/>
            <a:rect l="l" t="t" r="r" b="b"/>
            <a:pathLst>
              <a:path w="1729622" h="3999127">
                <a:moveTo>
                  <a:pt x="0" y="0"/>
                </a:moveTo>
                <a:lnTo>
                  <a:pt x="1729622" y="0"/>
                </a:lnTo>
                <a:lnTo>
                  <a:pt x="1729622" y="3999127"/>
                </a:lnTo>
                <a:lnTo>
                  <a:pt x="0" y="399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ED1F0-588C-70D8-AF72-9B31298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A7DA0425-9559-BCBD-4EB9-4F641964F4E3}"/>
              </a:ext>
            </a:extLst>
          </p:cNvPr>
          <p:cNvGrpSpPr/>
          <p:nvPr/>
        </p:nvGrpSpPr>
        <p:grpSpPr>
          <a:xfrm rot="5400000">
            <a:off x="16869808" y="8331982"/>
            <a:ext cx="1239770" cy="2189444"/>
            <a:chOff x="-611275" y="9525"/>
            <a:chExt cx="1271675" cy="224579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B6A4185-334D-CC46-9444-DBFB2D89CB7D}"/>
                </a:ext>
              </a:extLst>
            </p:cNvPr>
            <p:cNvSpPr/>
            <p:nvPr/>
          </p:nvSpPr>
          <p:spPr>
            <a:xfrm>
              <a:off x="-611275" y="303464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E4411293-A60D-D56C-E2B6-101D70EFDE07}"/>
                </a:ext>
              </a:extLst>
            </p:cNvPr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3F290E99-0E36-D7F1-193C-158C8565715F}"/>
              </a:ext>
            </a:extLst>
          </p:cNvPr>
          <p:cNvSpPr/>
          <p:nvPr/>
        </p:nvSpPr>
        <p:spPr>
          <a:xfrm>
            <a:off x="16390476" y="8832161"/>
            <a:ext cx="643732" cy="61849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93378"/>
          </a:solidFill>
        </p:spPr>
        <p:txBody>
          <a:bodyPr/>
          <a:lstStyle/>
          <a:p>
            <a:pPr algn="ctr"/>
            <a:fld id="{0BB39C5A-7460-45E6-9FCB-146BDA7F749C}" type="slidenum">
              <a:rPr lang="en-JM" b="1" smtClean="0"/>
              <a:pPr algn="ctr"/>
              <a:t>18</a:t>
            </a:fld>
            <a:endParaRPr lang="en-JM" b="1" dirty="0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A02130CD-480E-D219-2DE8-9E24343947AC}"/>
              </a:ext>
            </a:extLst>
          </p:cNvPr>
          <p:cNvGrpSpPr/>
          <p:nvPr/>
        </p:nvGrpSpPr>
        <p:grpSpPr>
          <a:xfrm>
            <a:off x="-155114" y="8659130"/>
            <a:ext cx="5663063" cy="964551"/>
            <a:chOff x="0" y="0"/>
            <a:chExt cx="2897344" cy="406400"/>
          </a:xfrm>
          <a:solidFill>
            <a:srgbClr val="3575FE"/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E11FE4E-6DFF-0704-192A-B87485C85451}"/>
                </a:ext>
              </a:extLst>
            </p:cNvPr>
            <p:cNvSpPr/>
            <p:nvPr/>
          </p:nvSpPr>
          <p:spPr>
            <a:xfrm>
              <a:off x="0" y="0"/>
              <a:ext cx="2897344" cy="406400"/>
            </a:xfrm>
            <a:custGeom>
              <a:avLst/>
              <a:gdLst/>
              <a:ahLst/>
              <a:cxnLst/>
              <a:rect l="l" t="t" r="r" b="b"/>
              <a:pathLst>
                <a:path w="2897344" h="406400">
                  <a:moveTo>
                    <a:pt x="2694144" y="0"/>
                  </a:moveTo>
                  <a:cubicBezTo>
                    <a:pt x="2806368" y="0"/>
                    <a:pt x="2897344" y="90976"/>
                    <a:pt x="2897344" y="203200"/>
                  </a:cubicBezTo>
                  <a:cubicBezTo>
                    <a:pt x="2897344" y="315424"/>
                    <a:pt x="2806368" y="406400"/>
                    <a:pt x="269414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/>
            <a:lstStyle/>
            <a:p>
              <a:endParaRPr lang="en-JM"/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0A06A61F-C7EF-E170-06CC-C5E67E460CA0}"/>
                </a:ext>
              </a:extLst>
            </p:cNvPr>
            <p:cNvSpPr txBox="1"/>
            <p:nvPr/>
          </p:nvSpPr>
          <p:spPr>
            <a:xfrm>
              <a:off x="0" y="9525"/>
              <a:ext cx="2897344" cy="396875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18" name="TextBox 22">
            <a:extLst>
              <a:ext uri="{FF2B5EF4-FFF2-40B4-BE49-F238E27FC236}">
                <a16:creationId xmlns:a16="http://schemas.microsoft.com/office/drawing/2014/main" id="{1B731F57-CCEF-07D8-E24E-1C1871A2793B}"/>
              </a:ext>
            </a:extLst>
          </p:cNvPr>
          <p:cNvSpPr txBox="1"/>
          <p:nvPr/>
        </p:nvSpPr>
        <p:spPr>
          <a:xfrm>
            <a:off x="-245715" y="8901768"/>
            <a:ext cx="5334000" cy="73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Sources: ePT Admin User Guide and Troubleshooting Guide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2166B5-CCA2-C64D-353A-26E070187C80}"/>
              </a:ext>
            </a:extLst>
          </p:cNvPr>
          <p:cNvSpPr txBox="1"/>
          <p:nvPr/>
        </p:nvSpPr>
        <p:spPr>
          <a:xfrm>
            <a:off x="3129233" y="2167288"/>
            <a:ext cx="7686811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714"/>
              </a:lnSpc>
            </a:pPr>
            <a:r>
              <a:rPr lang="en-US" sz="9600" dirty="0">
                <a:solidFill>
                  <a:srgbClr val="4AD26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Thank You.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DBCA57-E1B7-684E-183E-062D1821C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727" y="53423"/>
            <a:ext cx="2086806" cy="2086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486325" y="8665150"/>
            <a:ext cx="1700470" cy="1902880"/>
            <a:chOff x="-1083832" y="9525"/>
            <a:chExt cx="1744232" cy="1951851"/>
          </a:xfrm>
        </p:grpSpPr>
        <p:sp>
          <p:nvSpPr>
            <p:cNvPr id="3" name="Freeform 3"/>
            <p:cNvSpPr/>
            <p:nvPr/>
          </p:nvSpPr>
          <p:spPr>
            <a:xfrm>
              <a:off x="-1083832" y="9525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69765" y="8727250"/>
            <a:ext cx="1933590" cy="683735"/>
            <a:chOff x="-1704823" y="85725"/>
            <a:chExt cx="2441423" cy="863309"/>
          </a:xfrm>
        </p:grpSpPr>
        <p:sp>
          <p:nvSpPr>
            <p:cNvPr id="6" name="Freeform 6"/>
            <p:cNvSpPr/>
            <p:nvPr/>
          </p:nvSpPr>
          <p:spPr>
            <a:xfrm>
              <a:off x="-1704823" y="13623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8733BDC2-B1F5-4FA7-A2FD-01015C3EA34E}" type="slidenum">
                <a:rPr lang="en-JM" b="1" smtClean="0">
                  <a:latin typeface="Montserrat Bold" panose="00000800000000000000" charset="0"/>
                </a:rPr>
                <a:pPr algn="ctr"/>
                <a:t>2</a:t>
              </a:fld>
              <a:endParaRPr lang="en-JM" b="1" dirty="0">
                <a:latin typeface="Montserrat Bold" panose="00000800000000000000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608666" y="7183028"/>
            <a:ext cx="9478759" cy="11386094"/>
            <a:chOff x="-335502" y="-298538"/>
            <a:chExt cx="1072102" cy="1035138"/>
          </a:xfrm>
        </p:grpSpPr>
        <p:sp>
          <p:nvSpPr>
            <p:cNvPr id="9" name="Freeform 9"/>
            <p:cNvSpPr/>
            <p:nvPr/>
          </p:nvSpPr>
          <p:spPr>
            <a:xfrm>
              <a:off x="-335502" y="-298538"/>
              <a:ext cx="769707" cy="59707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313139" y="2509786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17076036" y="7780213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8555454" y="80740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Freeform 19"/>
          <p:cNvSpPr/>
          <p:nvPr/>
        </p:nvSpPr>
        <p:spPr>
          <a:xfrm>
            <a:off x="821485" y="6701590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0" y="0"/>
                </a:lnTo>
                <a:lnTo>
                  <a:pt x="414430" y="422349"/>
                </a:lnTo>
                <a:lnTo>
                  <a:pt x="0" y="422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0" name="Group 20"/>
          <p:cNvGrpSpPr/>
          <p:nvPr/>
        </p:nvGrpSpPr>
        <p:grpSpPr>
          <a:xfrm>
            <a:off x="17259300" y="-670628"/>
            <a:ext cx="1706112" cy="170611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01900" y="102870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6" name="TextBox 26"/>
          <p:cNvSpPr txBox="1"/>
          <p:nvPr/>
        </p:nvSpPr>
        <p:spPr>
          <a:xfrm>
            <a:off x="821485" y="3386323"/>
            <a:ext cx="16254551" cy="362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Electronic Proficiency Testing (ePT) platform, is an online system designed to manage the HIV Dried Tube Specimen (DTS) PT program currently used in Jamaica and Trinidad &amp; Tobago.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The project is supported by the U.S. President's Emergency Plan for AIDS Relief (PEPFAR) through the U.S. Centers for Disease Control and Prevention (CDC).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43551" y="1390854"/>
            <a:ext cx="7729801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Introduction to ePT</a:t>
            </a:r>
          </a:p>
        </p:txBody>
      </p:sp>
      <p:sp>
        <p:nvSpPr>
          <p:cNvPr id="28" name="Freeform 28"/>
          <p:cNvSpPr/>
          <p:nvPr/>
        </p:nvSpPr>
        <p:spPr>
          <a:xfrm>
            <a:off x="357604" y="315524"/>
            <a:ext cx="1706112" cy="1244226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DB270B6-AE6B-6311-44C1-F2576B8E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1EB035-9940-C1F0-A1D6-E513FB1070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7531" y="142441"/>
            <a:ext cx="1706112" cy="1706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956643" y="8318988"/>
            <a:ext cx="643831" cy="1902880"/>
            <a:chOff x="0" y="0"/>
            <a:chExt cx="660400" cy="1951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27118" y="8948512"/>
            <a:ext cx="1537121" cy="905249"/>
            <a:chOff x="-1204226" y="-406401"/>
            <a:chExt cx="1940826" cy="1143001"/>
          </a:xfrm>
        </p:grpSpPr>
        <p:sp>
          <p:nvSpPr>
            <p:cNvPr id="6" name="Freeform 6"/>
            <p:cNvSpPr/>
            <p:nvPr/>
          </p:nvSpPr>
          <p:spPr>
            <a:xfrm>
              <a:off x="-1204226" y="-40640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376E8134-3199-4352-A75B-1177AE4FF2DF}" type="slidenum">
                <a:rPr lang="en-JM" smtClean="0">
                  <a:latin typeface="Montserrat Bold" panose="00000800000000000000" charset="0"/>
                </a:rPr>
                <a:pPr algn="ctr"/>
                <a:t>3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988711" y="7777570"/>
            <a:ext cx="10932311" cy="1292200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076036" y="7780213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8555454" y="80740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Freeform 19"/>
          <p:cNvSpPr/>
          <p:nvPr/>
        </p:nvSpPr>
        <p:spPr>
          <a:xfrm>
            <a:off x="821485" y="6701590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0" y="0"/>
                </a:lnTo>
                <a:lnTo>
                  <a:pt x="414430" y="422349"/>
                </a:lnTo>
                <a:lnTo>
                  <a:pt x="0" y="42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0" name="Group 20"/>
          <p:cNvGrpSpPr/>
          <p:nvPr/>
        </p:nvGrpSpPr>
        <p:grpSpPr>
          <a:xfrm>
            <a:off x="17259300" y="-670628"/>
            <a:ext cx="1706112" cy="170611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01900" y="102870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5" name="Freeform 25"/>
          <p:cNvSpPr/>
          <p:nvPr/>
        </p:nvSpPr>
        <p:spPr>
          <a:xfrm>
            <a:off x="567769" y="4401960"/>
            <a:ext cx="507431" cy="533400"/>
          </a:xfrm>
          <a:custGeom>
            <a:avLst/>
            <a:gdLst/>
            <a:ahLst/>
            <a:cxnLst/>
            <a:rect l="l" t="t" r="r" b="b"/>
            <a:pathLst>
              <a:path w="507431" h="604085">
                <a:moveTo>
                  <a:pt x="0" y="0"/>
                </a:moveTo>
                <a:lnTo>
                  <a:pt x="507432" y="0"/>
                </a:lnTo>
                <a:lnTo>
                  <a:pt x="507432" y="604085"/>
                </a:lnTo>
                <a:lnTo>
                  <a:pt x="0" y="604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8" name="Freeform 28"/>
          <p:cNvSpPr/>
          <p:nvPr/>
        </p:nvSpPr>
        <p:spPr>
          <a:xfrm>
            <a:off x="494304" y="315524"/>
            <a:ext cx="1791695" cy="1244226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AEA13-F05E-879D-F767-235AE5151D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8850" y="285885"/>
            <a:ext cx="1609708" cy="16097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ACE3F0-CB1F-739A-44B0-E02338152D1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467"/>
          <a:stretch/>
        </p:blipFill>
        <p:spPr>
          <a:xfrm rot="164096">
            <a:off x="1831584" y="1493082"/>
            <a:ext cx="6341622" cy="7430081"/>
          </a:xfrm>
          <a:prstGeom prst="roundRect">
            <a:avLst>
              <a:gd name="adj" fmla="val 986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0880AA-B58E-C03A-9362-E1D6E2623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7476"/>
          <a:stretch/>
        </p:blipFill>
        <p:spPr>
          <a:xfrm>
            <a:off x="8426852" y="1536890"/>
            <a:ext cx="6871641" cy="8157172"/>
          </a:xfrm>
          <a:prstGeom prst="roundRect">
            <a:avLst>
              <a:gd name="adj" fmla="val 980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id="{3C85A93D-C82C-6440-1B3B-FBCEBAA1B37D}"/>
              </a:ext>
            </a:extLst>
          </p:cNvPr>
          <p:cNvSpPr txBox="1"/>
          <p:nvPr/>
        </p:nvSpPr>
        <p:spPr>
          <a:xfrm>
            <a:off x="3742954" y="1209173"/>
            <a:ext cx="1080209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ePT Participant Login Page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486325" y="8665150"/>
            <a:ext cx="1700470" cy="1902880"/>
            <a:chOff x="-1083832" y="9525"/>
            <a:chExt cx="1744232" cy="1951851"/>
          </a:xfrm>
        </p:grpSpPr>
        <p:sp>
          <p:nvSpPr>
            <p:cNvPr id="3" name="Freeform 3"/>
            <p:cNvSpPr/>
            <p:nvPr/>
          </p:nvSpPr>
          <p:spPr>
            <a:xfrm>
              <a:off x="-1083832" y="9525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69765" y="8727250"/>
            <a:ext cx="1933590" cy="683735"/>
            <a:chOff x="-1704823" y="85725"/>
            <a:chExt cx="2441423" cy="863309"/>
          </a:xfrm>
        </p:grpSpPr>
        <p:sp>
          <p:nvSpPr>
            <p:cNvPr id="6" name="Freeform 6"/>
            <p:cNvSpPr/>
            <p:nvPr/>
          </p:nvSpPr>
          <p:spPr>
            <a:xfrm>
              <a:off x="-1704823" y="13623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8733BDC2-B1F5-4FA7-A2FD-01015C3EA34E}" type="slidenum">
                <a:rPr lang="en-JM" b="1" smtClean="0">
                  <a:latin typeface="Montserrat Bold" panose="00000800000000000000" charset="0"/>
                </a:rPr>
                <a:pPr algn="ctr"/>
                <a:t>4</a:t>
              </a:fld>
              <a:endParaRPr lang="en-JM" b="1" dirty="0">
                <a:latin typeface="Montserrat Bold" panose="00000800000000000000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87400" y="-9867900"/>
            <a:ext cx="14413073" cy="1441307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840655" y="2552255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17076036" y="7780213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8555454" y="80740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Freeform 19"/>
          <p:cNvSpPr/>
          <p:nvPr/>
        </p:nvSpPr>
        <p:spPr>
          <a:xfrm>
            <a:off x="821485" y="6701590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0" y="0"/>
                </a:lnTo>
                <a:lnTo>
                  <a:pt x="414430" y="422349"/>
                </a:lnTo>
                <a:lnTo>
                  <a:pt x="0" y="422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0" name="Group 20"/>
          <p:cNvGrpSpPr/>
          <p:nvPr/>
        </p:nvGrpSpPr>
        <p:grpSpPr>
          <a:xfrm>
            <a:off x="-470196" y="8851953"/>
            <a:ext cx="1706112" cy="170611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01900" y="102870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6" name="TextBox 26"/>
          <p:cNvSpPr txBox="1"/>
          <p:nvPr/>
        </p:nvSpPr>
        <p:spPr>
          <a:xfrm>
            <a:off x="3335011" y="2083225"/>
            <a:ext cx="13356620" cy="854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Global Laboratory and Epidemiology System Strengthening Network (GLESSN):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Collaborates with CDC Caribbean Regional Office.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Partners with Ministries of Health in Jamaica and Trinidad.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the Implementation of HIV Rapid Test Continuous Quality Improvement (RTCQI) program in both countries.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Provides consistent high-quality practical training of HIV rapid testers 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Trains auditors on the use of the Stepwise Process for Improving the Quality of HIV rapid and Recency Testing (SPI-RRT) checklist.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Supports ePT by hosting and managing the electronic proficiency testing web portal including providing training and troubleshooting for both countries.</a:t>
            </a: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16280" lvl="1" indent="-457200" algn="l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081986" y="999282"/>
            <a:ext cx="772980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GLESSN's Role </a:t>
            </a:r>
          </a:p>
        </p:txBody>
      </p:sp>
      <p:sp>
        <p:nvSpPr>
          <p:cNvPr id="28" name="Freeform 28"/>
          <p:cNvSpPr/>
          <p:nvPr/>
        </p:nvSpPr>
        <p:spPr>
          <a:xfrm>
            <a:off x="691764" y="807408"/>
            <a:ext cx="1479043" cy="983767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BFB29A6-4010-6C6C-BD5D-38FA19566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69" y="3535521"/>
            <a:ext cx="3514984" cy="351498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DB270B6-AE6B-6311-44C1-F2576B8E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9337" y="0"/>
            <a:ext cx="4994253" cy="10997737"/>
            <a:chOff x="0" y="0"/>
            <a:chExt cx="1315359" cy="2896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359" cy="2896523"/>
            </a:xfrm>
            <a:custGeom>
              <a:avLst/>
              <a:gdLst/>
              <a:ahLst/>
              <a:cxnLst/>
              <a:rect l="l" t="t" r="r" b="b"/>
              <a:pathLst>
                <a:path w="1315359" h="2896523">
                  <a:moveTo>
                    <a:pt x="83709" y="0"/>
                  </a:moveTo>
                  <a:lnTo>
                    <a:pt x="1231650" y="0"/>
                  </a:lnTo>
                  <a:cubicBezTo>
                    <a:pt x="1253851" y="0"/>
                    <a:pt x="1275143" y="8819"/>
                    <a:pt x="1290841" y="24518"/>
                  </a:cubicBezTo>
                  <a:cubicBezTo>
                    <a:pt x="1306539" y="40216"/>
                    <a:pt x="1315359" y="61508"/>
                    <a:pt x="1315359" y="83709"/>
                  </a:cubicBezTo>
                  <a:lnTo>
                    <a:pt x="1315359" y="2812814"/>
                  </a:lnTo>
                  <a:cubicBezTo>
                    <a:pt x="1315359" y="2835015"/>
                    <a:pt x="1306539" y="2856307"/>
                    <a:pt x="1290841" y="2872006"/>
                  </a:cubicBezTo>
                  <a:cubicBezTo>
                    <a:pt x="1275143" y="2887704"/>
                    <a:pt x="1253851" y="2896523"/>
                    <a:pt x="1231650" y="2896523"/>
                  </a:cubicBezTo>
                  <a:lnTo>
                    <a:pt x="83709" y="2896523"/>
                  </a:lnTo>
                  <a:cubicBezTo>
                    <a:pt x="61508" y="2896523"/>
                    <a:pt x="40216" y="2887704"/>
                    <a:pt x="24518" y="2872006"/>
                  </a:cubicBezTo>
                  <a:cubicBezTo>
                    <a:pt x="8819" y="2856307"/>
                    <a:pt x="0" y="2835015"/>
                    <a:pt x="0" y="2812814"/>
                  </a:cubicBezTo>
                  <a:lnTo>
                    <a:pt x="0" y="83709"/>
                  </a:lnTo>
                  <a:cubicBezTo>
                    <a:pt x="0" y="61508"/>
                    <a:pt x="8819" y="40216"/>
                    <a:pt x="24518" y="24518"/>
                  </a:cubicBezTo>
                  <a:cubicBezTo>
                    <a:pt x="40216" y="8819"/>
                    <a:pt x="61508" y="0"/>
                    <a:pt x="83709" y="0"/>
                  </a:cubicBezTo>
                  <a:close/>
                </a:path>
              </a:pathLst>
            </a:custGeom>
            <a:solidFill>
              <a:srgbClr val="3575FE">
                <a:alpha val="32941"/>
              </a:srgbClr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315359" cy="2886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6884289" y="8370943"/>
            <a:ext cx="643831" cy="1902880"/>
            <a:chOff x="0" y="0"/>
            <a:chExt cx="660400" cy="1951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08144" y="9026450"/>
            <a:ext cx="643732" cy="6437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38C5DE35-9CEC-4DA9-BF69-2C4D319C103D}" type="slidenum">
                <a:rPr lang="en-JM" smtClean="0">
                  <a:latin typeface="Montserrat Bold" panose="00000800000000000000" charset="0"/>
                </a:rPr>
                <a:pPr algn="ctr"/>
                <a:t>5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119358" y="2798474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5" name="TextBox 15"/>
          <p:cNvSpPr txBox="1"/>
          <p:nvPr/>
        </p:nvSpPr>
        <p:spPr>
          <a:xfrm>
            <a:off x="5119358" y="1794973"/>
            <a:ext cx="791084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PT Administrator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84632" y="7028873"/>
            <a:ext cx="3471740" cy="3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1999 - 2010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84632" y="7400282"/>
            <a:ext cx="3471740" cy="3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</a:p>
        </p:txBody>
      </p:sp>
      <p:sp>
        <p:nvSpPr>
          <p:cNvPr id="25" name="Freeform 25"/>
          <p:cNvSpPr/>
          <p:nvPr/>
        </p:nvSpPr>
        <p:spPr>
          <a:xfrm>
            <a:off x="11484099" y="9044281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6" name="Freeform 26"/>
          <p:cNvSpPr/>
          <p:nvPr/>
        </p:nvSpPr>
        <p:spPr>
          <a:xfrm>
            <a:off x="4615815" y="1555006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7" name="Group 27"/>
          <p:cNvGrpSpPr/>
          <p:nvPr/>
        </p:nvGrpSpPr>
        <p:grpSpPr>
          <a:xfrm>
            <a:off x="16254765" y="-670628"/>
            <a:ext cx="2710648" cy="271064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610088" y="1286533"/>
            <a:ext cx="1482057" cy="1482057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028700" y="684696"/>
            <a:ext cx="1479043" cy="983767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ABE8B2-6BF8-3324-57BC-BEF8904A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6D1D4A2-3740-6D51-B4CF-91D3E2B81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793655"/>
              </p:ext>
            </p:extLst>
          </p:nvPr>
        </p:nvGraphicFramePr>
        <p:xfrm>
          <a:off x="5119358" y="3352786"/>
          <a:ext cx="11772168" cy="491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9538D45-EC08-0E8D-8CDE-5E5F46AFD5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072" y="2316994"/>
            <a:ext cx="1563671" cy="1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937384" y="8244688"/>
            <a:ext cx="643831" cy="1902880"/>
            <a:chOff x="0" y="0"/>
            <a:chExt cx="660400" cy="1951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7859" y="8874212"/>
            <a:ext cx="643732" cy="6437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fld id="{9E505D97-0130-48DA-9030-57C8BA211289}" type="slidenum">
                <a:rPr lang="en-JM" smtClean="0">
                  <a:latin typeface="Montserrat Bold" panose="00000800000000000000" charset="0"/>
                </a:rPr>
                <a:t>6</a:t>
              </a:fld>
              <a:endParaRPr dirty="0">
                <a:latin typeface="Montserrat Bold" panose="00000800000000000000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51665" y="6143144"/>
            <a:ext cx="5595916" cy="546213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293145" y="2982124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4" name="Group 14"/>
          <p:cNvGrpSpPr/>
          <p:nvPr/>
        </p:nvGrpSpPr>
        <p:grpSpPr>
          <a:xfrm>
            <a:off x="-7423" y="5252705"/>
            <a:ext cx="1268804" cy="12688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076036" y="7780213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9567043" y="80740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Freeform 19"/>
          <p:cNvSpPr/>
          <p:nvPr/>
        </p:nvSpPr>
        <p:spPr>
          <a:xfrm>
            <a:off x="821485" y="6701590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0" y="0"/>
                </a:lnTo>
                <a:lnTo>
                  <a:pt x="414430" y="422349"/>
                </a:lnTo>
                <a:lnTo>
                  <a:pt x="0" y="422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0" name="Group 20"/>
          <p:cNvGrpSpPr/>
          <p:nvPr/>
        </p:nvGrpSpPr>
        <p:grpSpPr>
          <a:xfrm>
            <a:off x="17259300" y="-670628"/>
            <a:ext cx="1706112" cy="170611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487520" y="2763696"/>
            <a:ext cx="11771780" cy="731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1" lvl="1"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Implementing the online platform highlighted challenges common to both countries.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Issues included:</a:t>
            </a:r>
          </a:p>
          <a:p>
            <a:pPr marL="1432563" lvl="3" indent="-259082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User interface difficulties</a:t>
            </a:r>
          </a:p>
          <a:p>
            <a:pPr marL="1432563" lvl="3" indent="-259082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Technical glitches</a:t>
            </a:r>
          </a:p>
          <a:p>
            <a:pPr marL="259081" lvl="1"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Frequent communication with developers was necessary to resolve these concerns. </a:t>
            </a:r>
          </a:p>
          <a:p>
            <a:pPr marL="259081" lvl="1"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ePT User guide is already available – the Troubleshooting guide is meant to complement and assist.</a:t>
            </a:r>
          </a:p>
          <a:p>
            <a:pPr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GLESSN conducted stakeholder consultations to:</a:t>
            </a:r>
          </a:p>
          <a:p>
            <a:pPr marL="1828800" lvl="3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Validate and understand common platform issues</a:t>
            </a:r>
          </a:p>
          <a:p>
            <a:pPr marL="1828800" lvl="3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Finalise</a:t>
            </a: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elements of the guide</a:t>
            </a:r>
            <a:endParaRPr lang="en-US" sz="24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216945" y="1122221"/>
            <a:ext cx="1286377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Introducing ePT Troubleshooting Guide – Purpose:</a:t>
            </a:r>
          </a:p>
          <a:p>
            <a:pPr algn="l">
              <a:lnSpc>
                <a:spcPts val="6359"/>
              </a:lnSpc>
            </a:pPr>
            <a:endParaRPr lang="en-US" sz="5999" dirty="0">
              <a:solidFill>
                <a:srgbClr val="193378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>
              <a:lnSpc>
                <a:spcPts val="6359"/>
              </a:lnSpc>
            </a:pPr>
            <a:endParaRPr lang="en-US" sz="5999" dirty="0">
              <a:solidFill>
                <a:srgbClr val="193378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>
              <a:lnSpc>
                <a:spcPts val="6359"/>
              </a:lnSpc>
            </a:pPr>
            <a:endParaRPr lang="en-US" sz="5999" dirty="0">
              <a:solidFill>
                <a:srgbClr val="193378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>
              <a:lnSpc>
                <a:spcPts val="6359"/>
              </a:lnSpc>
            </a:pPr>
            <a:endParaRPr lang="en-US" sz="5999" dirty="0">
              <a:solidFill>
                <a:srgbClr val="193378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algn="l">
              <a:lnSpc>
                <a:spcPts val="6359"/>
              </a:lnSpc>
            </a:pPr>
            <a:endParaRPr lang="en-US" sz="5999" dirty="0">
              <a:solidFill>
                <a:srgbClr val="193378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265579" y="293296"/>
            <a:ext cx="1807294" cy="1268804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8"/>
                </a:lnTo>
                <a:lnTo>
                  <a:pt x="0" y="983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A0EE135-E813-F5BD-14EB-887B4DFE6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063" y="3550332"/>
            <a:ext cx="3684430" cy="52113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BBCE3-F3B3-A1A6-7540-82CEBF403B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255" y="233121"/>
            <a:ext cx="1457308" cy="1457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937384" y="8244688"/>
            <a:ext cx="643831" cy="1902880"/>
            <a:chOff x="0" y="0"/>
            <a:chExt cx="660400" cy="1951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7859" y="8874212"/>
            <a:ext cx="643732" cy="6437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fld id="{9E505D97-0130-48DA-9030-57C8BA211289}" type="slidenum">
                <a:rPr lang="en-JM" smtClean="0">
                  <a:latin typeface="Montserrat Bold" panose="00000800000000000000" charset="0"/>
                </a:rPr>
                <a:t>7</a:t>
              </a:fld>
              <a:endParaRPr dirty="0">
                <a:latin typeface="Montserrat Bold" panose="00000800000000000000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059611" y="4120239"/>
            <a:ext cx="8154521" cy="80670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071964" y="3401936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14" name="Group 14"/>
          <p:cNvGrpSpPr/>
          <p:nvPr/>
        </p:nvGrpSpPr>
        <p:grpSpPr>
          <a:xfrm>
            <a:off x="-466369" y="3797109"/>
            <a:ext cx="1268804" cy="12688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7076036" y="7780213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9567043" y="807408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Freeform 19"/>
          <p:cNvSpPr/>
          <p:nvPr/>
        </p:nvSpPr>
        <p:spPr>
          <a:xfrm>
            <a:off x="821485" y="6701590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0" y="0"/>
                </a:lnTo>
                <a:lnTo>
                  <a:pt x="414430" y="422349"/>
                </a:lnTo>
                <a:lnTo>
                  <a:pt x="0" y="422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0" name="Group 20"/>
          <p:cNvGrpSpPr/>
          <p:nvPr/>
        </p:nvGrpSpPr>
        <p:grpSpPr>
          <a:xfrm>
            <a:off x="17259300" y="-670628"/>
            <a:ext cx="1706112" cy="170611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01900" y="102870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6" name="TextBox 26"/>
          <p:cNvSpPr txBox="1"/>
          <p:nvPr/>
        </p:nvSpPr>
        <p:spPr>
          <a:xfrm>
            <a:off x="5885513" y="3354968"/>
            <a:ext cx="11824069" cy="6693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1" lvl="1"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troubleshooting guide was developed to:</a:t>
            </a:r>
          </a:p>
          <a:p>
            <a:pPr marL="518163" lvl="1" indent="-259082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Address frequently asked questions and improve the efficiency of the program.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Empower users to solve common issues independently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Minimize the need for frequent support interventions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Serve as a resource for onboarding new users and improving user satisfaction.</a:t>
            </a:r>
          </a:p>
          <a:p>
            <a:pPr marL="259081" lvl="1" algn="l">
              <a:lnSpc>
                <a:spcPts val="4800"/>
              </a:lnSpc>
            </a:pPr>
            <a:endParaRPr lang="en-US" sz="26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259081" lvl="1" algn="l">
              <a:lnSpc>
                <a:spcPts val="4800"/>
              </a:lnSpc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Regular updates are planned based on stakeholder feedback to ensure the platform continues to meet user needs.</a:t>
            </a:r>
          </a:p>
          <a:p>
            <a:pPr algn="l">
              <a:lnSpc>
                <a:spcPts val="4800"/>
              </a:lnSpc>
            </a:pPr>
            <a:endParaRPr lang="en-US" sz="24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071964" y="1429268"/>
            <a:ext cx="13714613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Introducing ePT Troubleshooting Guide – Benefits:</a:t>
            </a:r>
          </a:p>
        </p:txBody>
      </p:sp>
      <p:sp>
        <p:nvSpPr>
          <p:cNvPr id="28" name="Freeform 28"/>
          <p:cNvSpPr/>
          <p:nvPr/>
        </p:nvSpPr>
        <p:spPr>
          <a:xfrm>
            <a:off x="265579" y="293296"/>
            <a:ext cx="1807294" cy="1268804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8"/>
                </a:lnTo>
                <a:lnTo>
                  <a:pt x="0" y="9837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799C62-2CF9-966E-3A12-5799DCCF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7BBCE3-F3B3-A1A6-7540-82CEBF403B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8442" y="199044"/>
            <a:ext cx="1457308" cy="14573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9C6E0F-B141-F132-8F93-A1873EE0A6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2297" y="4781059"/>
            <a:ext cx="6178860" cy="5296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553B00-1198-66A1-C48F-672BE64368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273" y="9743746"/>
            <a:ext cx="1266858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6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6658641" y="7827582"/>
            <a:ext cx="643831" cy="1902880"/>
            <a:chOff x="0" y="0"/>
            <a:chExt cx="660400" cy="1951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40015" y="8457206"/>
            <a:ext cx="643732" cy="643732"/>
            <a:chOff x="-31681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-31681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3189632A-1EE5-43B7-B507-1995D6456025}" type="slidenum">
                <a:rPr lang="en-JM" smtClean="0">
                  <a:latin typeface="Montserrat Bold" panose="00000800000000000000" charset="0"/>
                </a:rPr>
                <a:pPr algn="ctr"/>
                <a:t>8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089356" y="5600700"/>
            <a:ext cx="10626669" cy="1051706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163012" y="3587492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7" name="Freeform 17"/>
          <p:cNvSpPr/>
          <p:nvPr/>
        </p:nvSpPr>
        <p:spPr>
          <a:xfrm>
            <a:off x="17076036" y="7780213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2"/>
                </a:lnTo>
                <a:lnTo>
                  <a:pt x="0" y="373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8" name="Freeform 18"/>
          <p:cNvSpPr/>
          <p:nvPr/>
        </p:nvSpPr>
        <p:spPr>
          <a:xfrm>
            <a:off x="8153898" y="874572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9" name="Freeform 19"/>
          <p:cNvSpPr/>
          <p:nvPr/>
        </p:nvSpPr>
        <p:spPr>
          <a:xfrm>
            <a:off x="821485" y="6701590"/>
            <a:ext cx="414431" cy="422350"/>
          </a:xfrm>
          <a:custGeom>
            <a:avLst/>
            <a:gdLst/>
            <a:ahLst/>
            <a:cxnLst/>
            <a:rect l="l" t="t" r="r" b="b"/>
            <a:pathLst>
              <a:path w="414431" h="422350">
                <a:moveTo>
                  <a:pt x="0" y="0"/>
                </a:moveTo>
                <a:lnTo>
                  <a:pt x="414430" y="0"/>
                </a:lnTo>
                <a:lnTo>
                  <a:pt x="414430" y="422349"/>
                </a:lnTo>
                <a:lnTo>
                  <a:pt x="0" y="422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0" name="Group 20"/>
          <p:cNvGrpSpPr/>
          <p:nvPr/>
        </p:nvGrpSpPr>
        <p:grpSpPr>
          <a:xfrm>
            <a:off x="17259300" y="-670628"/>
            <a:ext cx="1706112" cy="170611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01900" y="102870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6" name="TextBox 26"/>
          <p:cNvSpPr txBox="1"/>
          <p:nvPr/>
        </p:nvSpPr>
        <p:spPr>
          <a:xfrm>
            <a:off x="8297982" y="4061491"/>
            <a:ext cx="8778053" cy="4237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3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Features: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Step-by-step solutions for common issues</a:t>
            </a:r>
          </a:p>
          <a:p>
            <a:pPr marL="518163" lvl="1" indent="-259082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Provides recommendations</a:t>
            </a:r>
            <a:endParaRPr lang="en-US" sz="24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Categorized by sections in the “ePT Admin User Guide” and hyperlinked for easy navigation and access to instructions. </a:t>
            </a:r>
          </a:p>
          <a:p>
            <a:pPr marL="518163" lvl="1" indent="-259082" algn="l">
              <a:lnSpc>
                <a:spcPts val="4800"/>
              </a:lnSpc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658796" y="1512980"/>
            <a:ext cx="10056424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 ePT Troubleshooting Guide</a:t>
            </a:r>
          </a:p>
        </p:txBody>
      </p:sp>
      <p:sp>
        <p:nvSpPr>
          <p:cNvPr id="28" name="Freeform 28"/>
          <p:cNvSpPr/>
          <p:nvPr/>
        </p:nvSpPr>
        <p:spPr>
          <a:xfrm>
            <a:off x="289178" y="261264"/>
            <a:ext cx="1706112" cy="1344940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8"/>
                </a:lnTo>
                <a:lnTo>
                  <a:pt x="0" y="9837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6CD992B-C16F-4C70-064F-D22C417CED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190" y="2666789"/>
            <a:ext cx="5115667" cy="723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C5088A-CF72-5C1F-423D-4C3481B7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9222" y="8525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BE2A3-C9B9-67A4-5A36-2E19CB6FCF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979" y="142441"/>
            <a:ext cx="1706112" cy="17061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9337" y="0"/>
            <a:ext cx="4994253" cy="10997737"/>
            <a:chOff x="0" y="0"/>
            <a:chExt cx="1315359" cy="2896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359" cy="2896523"/>
            </a:xfrm>
            <a:custGeom>
              <a:avLst/>
              <a:gdLst/>
              <a:ahLst/>
              <a:cxnLst/>
              <a:rect l="l" t="t" r="r" b="b"/>
              <a:pathLst>
                <a:path w="1315359" h="2896523">
                  <a:moveTo>
                    <a:pt x="83709" y="0"/>
                  </a:moveTo>
                  <a:lnTo>
                    <a:pt x="1231650" y="0"/>
                  </a:lnTo>
                  <a:cubicBezTo>
                    <a:pt x="1253851" y="0"/>
                    <a:pt x="1275143" y="8819"/>
                    <a:pt x="1290841" y="24518"/>
                  </a:cubicBezTo>
                  <a:cubicBezTo>
                    <a:pt x="1306539" y="40216"/>
                    <a:pt x="1315359" y="61508"/>
                    <a:pt x="1315359" y="83709"/>
                  </a:cubicBezTo>
                  <a:lnTo>
                    <a:pt x="1315359" y="2812814"/>
                  </a:lnTo>
                  <a:cubicBezTo>
                    <a:pt x="1315359" y="2835015"/>
                    <a:pt x="1306539" y="2856307"/>
                    <a:pt x="1290841" y="2872006"/>
                  </a:cubicBezTo>
                  <a:cubicBezTo>
                    <a:pt x="1275143" y="2887704"/>
                    <a:pt x="1253851" y="2896523"/>
                    <a:pt x="1231650" y="2896523"/>
                  </a:cubicBezTo>
                  <a:lnTo>
                    <a:pt x="83709" y="2896523"/>
                  </a:lnTo>
                  <a:cubicBezTo>
                    <a:pt x="61508" y="2896523"/>
                    <a:pt x="40216" y="2887704"/>
                    <a:pt x="24518" y="2872006"/>
                  </a:cubicBezTo>
                  <a:cubicBezTo>
                    <a:pt x="8819" y="2856307"/>
                    <a:pt x="0" y="2835015"/>
                    <a:pt x="0" y="2812814"/>
                  </a:cubicBezTo>
                  <a:lnTo>
                    <a:pt x="0" y="83709"/>
                  </a:lnTo>
                  <a:cubicBezTo>
                    <a:pt x="0" y="61508"/>
                    <a:pt x="8819" y="40216"/>
                    <a:pt x="24518" y="24518"/>
                  </a:cubicBezTo>
                  <a:cubicBezTo>
                    <a:pt x="40216" y="8819"/>
                    <a:pt x="61508" y="0"/>
                    <a:pt x="83709" y="0"/>
                  </a:cubicBezTo>
                  <a:close/>
                </a:path>
              </a:pathLst>
            </a:custGeom>
            <a:solidFill>
              <a:srgbClr val="3575FE">
                <a:alpha val="32941"/>
              </a:srgbClr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315359" cy="2886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6884289" y="8370943"/>
            <a:ext cx="643831" cy="1902880"/>
            <a:chOff x="0" y="0"/>
            <a:chExt cx="660400" cy="1951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951851"/>
            </a:xfrm>
            <a:custGeom>
              <a:avLst/>
              <a:gdLst/>
              <a:ahLst/>
              <a:cxnLst/>
              <a:rect l="l" t="t" r="r" b="b"/>
              <a:pathLst>
                <a:path w="660400" h="1951851">
                  <a:moveTo>
                    <a:pt x="220252" y="1932782"/>
                  </a:moveTo>
                  <a:cubicBezTo>
                    <a:pt x="254109" y="1944296"/>
                    <a:pt x="292600" y="1951851"/>
                    <a:pt x="330378" y="1951851"/>
                  </a:cubicBezTo>
                  <a:cubicBezTo>
                    <a:pt x="368157" y="1951851"/>
                    <a:pt x="404509" y="1945374"/>
                    <a:pt x="438009" y="1933860"/>
                  </a:cubicBezTo>
                  <a:cubicBezTo>
                    <a:pt x="438723" y="1933501"/>
                    <a:pt x="439435" y="1933501"/>
                    <a:pt x="440148" y="1933141"/>
                  </a:cubicBezTo>
                  <a:cubicBezTo>
                    <a:pt x="565955" y="1887086"/>
                    <a:pt x="658618" y="1765472"/>
                    <a:pt x="660400" y="159804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596862"/>
                  </a:lnTo>
                  <a:cubicBezTo>
                    <a:pt x="1782" y="1766191"/>
                    <a:pt x="93019" y="1887806"/>
                    <a:pt x="220252" y="1932782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660400" cy="1815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308144" y="9026450"/>
            <a:ext cx="643732" cy="64373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pPr algn="ctr"/>
              <a:fld id="{38C5DE35-9CEC-4DA9-BF69-2C4D319C103D}" type="slidenum">
                <a:rPr lang="en-JM" smtClean="0">
                  <a:latin typeface="Montserrat Bold" panose="00000800000000000000" charset="0"/>
                </a:rPr>
                <a:pPr algn="ctr"/>
                <a:t>9</a:t>
              </a:fld>
              <a:endParaRPr lang="en-JM" dirty="0">
                <a:latin typeface="Montserrat Bold" panose="00000800000000000000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44000" y="2881424"/>
            <a:ext cx="726388" cy="181597"/>
          </a:xfrm>
          <a:custGeom>
            <a:avLst/>
            <a:gdLst/>
            <a:ahLst/>
            <a:cxnLst/>
            <a:rect l="l" t="t" r="r" b="b"/>
            <a:pathLst>
              <a:path w="726388" h="181597">
                <a:moveTo>
                  <a:pt x="0" y="0"/>
                </a:moveTo>
                <a:lnTo>
                  <a:pt x="726388" y="0"/>
                </a:lnTo>
                <a:lnTo>
                  <a:pt x="726388" y="181597"/>
                </a:lnTo>
                <a:lnTo>
                  <a:pt x="0" y="181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15" name="TextBox 15"/>
          <p:cNvSpPr txBox="1"/>
          <p:nvPr/>
        </p:nvSpPr>
        <p:spPr>
          <a:xfrm>
            <a:off x="6408226" y="1736344"/>
            <a:ext cx="1021006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999" dirty="0">
                <a:solidFill>
                  <a:srgbClr val="19337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Common Issue Categories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664130" y="3281529"/>
            <a:ext cx="3471740" cy="1355758"/>
            <a:chOff x="0" y="0"/>
            <a:chExt cx="914368" cy="3570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4368" cy="357072"/>
            </a:xfrm>
            <a:custGeom>
              <a:avLst/>
              <a:gdLst/>
              <a:ahLst/>
              <a:cxnLst/>
              <a:rect l="l" t="t" r="r" b="b"/>
              <a:pathLst>
                <a:path w="914368" h="357072">
                  <a:moveTo>
                    <a:pt x="44600" y="0"/>
                  </a:moveTo>
                  <a:lnTo>
                    <a:pt x="869768" y="0"/>
                  </a:lnTo>
                  <a:cubicBezTo>
                    <a:pt x="881597" y="0"/>
                    <a:pt x="892941" y="4699"/>
                    <a:pt x="901305" y="13063"/>
                  </a:cubicBezTo>
                  <a:cubicBezTo>
                    <a:pt x="909669" y="21427"/>
                    <a:pt x="914368" y="32771"/>
                    <a:pt x="914368" y="44600"/>
                  </a:cubicBezTo>
                  <a:lnTo>
                    <a:pt x="914368" y="312472"/>
                  </a:lnTo>
                  <a:cubicBezTo>
                    <a:pt x="914368" y="324301"/>
                    <a:pt x="909669" y="335645"/>
                    <a:pt x="901305" y="344009"/>
                  </a:cubicBezTo>
                  <a:cubicBezTo>
                    <a:pt x="892941" y="352373"/>
                    <a:pt x="881597" y="357072"/>
                    <a:pt x="869768" y="357072"/>
                  </a:cubicBezTo>
                  <a:lnTo>
                    <a:pt x="44600" y="357072"/>
                  </a:lnTo>
                  <a:cubicBezTo>
                    <a:pt x="32771" y="357072"/>
                    <a:pt x="21427" y="352373"/>
                    <a:pt x="13063" y="344009"/>
                  </a:cubicBezTo>
                  <a:cubicBezTo>
                    <a:pt x="4699" y="335645"/>
                    <a:pt x="0" y="324301"/>
                    <a:pt x="0" y="312472"/>
                  </a:cubicBezTo>
                  <a:lnTo>
                    <a:pt x="0" y="44600"/>
                  </a:lnTo>
                  <a:cubicBezTo>
                    <a:pt x="0" y="32771"/>
                    <a:pt x="4699" y="21427"/>
                    <a:pt x="13063" y="13063"/>
                  </a:cubicBezTo>
                  <a:cubicBezTo>
                    <a:pt x="21427" y="4699"/>
                    <a:pt x="32771" y="0"/>
                    <a:pt x="446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914368" cy="328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07194" y="4742062"/>
            <a:ext cx="3471740" cy="1355758"/>
            <a:chOff x="0" y="0"/>
            <a:chExt cx="914368" cy="3570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4368" cy="357072"/>
            </a:xfrm>
            <a:custGeom>
              <a:avLst/>
              <a:gdLst/>
              <a:ahLst/>
              <a:cxnLst/>
              <a:rect l="l" t="t" r="r" b="b"/>
              <a:pathLst>
                <a:path w="914368" h="357072">
                  <a:moveTo>
                    <a:pt x="44600" y="0"/>
                  </a:moveTo>
                  <a:lnTo>
                    <a:pt x="869768" y="0"/>
                  </a:lnTo>
                  <a:cubicBezTo>
                    <a:pt x="881597" y="0"/>
                    <a:pt x="892941" y="4699"/>
                    <a:pt x="901305" y="13063"/>
                  </a:cubicBezTo>
                  <a:cubicBezTo>
                    <a:pt x="909669" y="21427"/>
                    <a:pt x="914368" y="32771"/>
                    <a:pt x="914368" y="44600"/>
                  </a:cubicBezTo>
                  <a:lnTo>
                    <a:pt x="914368" y="312472"/>
                  </a:lnTo>
                  <a:cubicBezTo>
                    <a:pt x="914368" y="324301"/>
                    <a:pt x="909669" y="335645"/>
                    <a:pt x="901305" y="344009"/>
                  </a:cubicBezTo>
                  <a:cubicBezTo>
                    <a:pt x="892941" y="352373"/>
                    <a:pt x="881597" y="357072"/>
                    <a:pt x="869768" y="357072"/>
                  </a:cubicBezTo>
                  <a:lnTo>
                    <a:pt x="44600" y="357072"/>
                  </a:lnTo>
                  <a:cubicBezTo>
                    <a:pt x="32771" y="357072"/>
                    <a:pt x="21427" y="352373"/>
                    <a:pt x="13063" y="344009"/>
                  </a:cubicBezTo>
                  <a:cubicBezTo>
                    <a:pt x="4699" y="335645"/>
                    <a:pt x="0" y="324301"/>
                    <a:pt x="0" y="312472"/>
                  </a:cubicBezTo>
                  <a:lnTo>
                    <a:pt x="0" y="44600"/>
                  </a:lnTo>
                  <a:cubicBezTo>
                    <a:pt x="0" y="32771"/>
                    <a:pt x="4699" y="21427"/>
                    <a:pt x="13063" y="13063"/>
                  </a:cubicBezTo>
                  <a:cubicBezTo>
                    <a:pt x="21427" y="4699"/>
                    <a:pt x="32771" y="0"/>
                    <a:pt x="446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575FE"/>
              </a:solidFill>
              <a:prstDash val="solid"/>
              <a:miter/>
            </a:ln>
          </p:spPr>
          <p:txBody>
            <a:bodyPr/>
            <a:lstStyle/>
            <a:p>
              <a:endParaRPr lang="en-JM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914368" cy="347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663970" y="8894657"/>
            <a:ext cx="3471740" cy="3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1999 - 2010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07194" y="5057991"/>
            <a:ext cx="347174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 </a:t>
            </a:r>
            <a:r>
              <a:rPr lang="en-US" sz="2800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Configuration Problems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284632" y="7400282"/>
            <a:ext cx="3471740" cy="3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</a:p>
        </p:txBody>
      </p:sp>
      <p:sp>
        <p:nvSpPr>
          <p:cNvPr id="25" name="Freeform 25"/>
          <p:cNvSpPr/>
          <p:nvPr/>
        </p:nvSpPr>
        <p:spPr>
          <a:xfrm>
            <a:off x="11484099" y="9044281"/>
            <a:ext cx="366528" cy="373532"/>
          </a:xfrm>
          <a:custGeom>
            <a:avLst/>
            <a:gdLst/>
            <a:ahLst/>
            <a:cxnLst/>
            <a:rect l="l" t="t" r="r" b="b"/>
            <a:pathLst>
              <a:path w="366528" h="373532">
                <a:moveTo>
                  <a:pt x="0" y="0"/>
                </a:moveTo>
                <a:lnTo>
                  <a:pt x="366528" y="0"/>
                </a:lnTo>
                <a:lnTo>
                  <a:pt x="366528" y="373531"/>
                </a:lnTo>
                <a:lnTo>
                  <a:pt x="0" y="373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sp>
        <p:nvSpPr>
          <p:cNvPr id="26" name="Freeform 26"/>
          <p:cNvSpPr/>
          <p:nvPr/>
        </p:nvSpPr>
        <p:spPr>
          <a:xfrm>
            <a:off x="8061131" y="1028700"/>
            <a:ext cx="505996" cy="515665"/>
          </a:xfrm>
          <a:custGeom>
            <a:avLst/>
            <a:gdLst/>
            <a:ahLst/>
            <a:cxnLst/>
            <a:rect l="l" t="t" r="r" b="b"/>
            <a:pathLst>
              <a:path w="505996" h="515665">
                <a:moveTo>
                  <a:pt x="0" y="0"/>
                </a:moveTo>
                <a:lnTo>
                  <a:pt x="505997" y="0"/>
                </a:lnTo>
                <a:lnTo>
                  <a:pt x="505997" y="515665"/>
                </a:lnTo>
                <a:lnTo>
                  <a:pt x="0" y="515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27" name="Group 27"/>
          <p:cNvGrpSpPr/>
          <p:nvPr/>
        </p:nvGrpSpPr>
        <p:grpSpPr>
          <a:xfrm>
            <a:off x="16254765" y="-670628"/>
            <a:ext cx="2710648" cy="271064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610088" y="1286533"/>
            <a:ext cx="1482057" cy="1482057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378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914400" y="342900"/>
            <a:ext cx="1945875" cy="1325563"/>
          </a:xfrm>
          <a:custGeom>
            <a:avLst/>
            <a:gdLst/>
            <a:ahLst/>
            <a:cxnLst/>
            <a:rect l="l" t="t" r="r" b="b"/>
            <a:pathLst>
              <a:path w="1479043" h="983767">
                <a:moveTo>
                  <a:pt x="0" y="0"/>
                </a:moveTo>
                <a:lnTo>
                  <a:pt x="1479043" y="0"/>
                </a:lnTo>
                <a:lnTo>
                  <a:pt x="1479043" y="983767"/>
                </a:lnTo>
                <a:lnTo>
                  <a:pt x="0" y="9837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JM"/>
          </a:p>
        </p:txBody>
      </p:sp>
      <p:grpSp>
        <p:nvGrpSpPr>
          <p:cNvPr id="35" name="Group 35"/>
          <p:cNvGrpSpPr/>
          <p:nvPr/>
        </p:nvGrpSpPr>
        <p:grpSpPr>
          <a:xfrm>
            <a:off x="11120095" y="6159295"/>
            <a:ext cx="3471740" cy="1355758"/>
            <a:chOff x="0" y="0"/>
            <a:chExt cx="914368" cy="35707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14368" cy="357072"/>
            </a:xfrm>
            <a:custGeom>
              <a:avLst/>
              <a:gdLst/>
              <a:ahLst/>
              <a:cxnLst/>
              <a:rect l="l" t="t" r="r" b="b"/>
              <a:pathLst>
                <a:path w="914368" h="357072">
                  <a:moveTo>
                    <a:pt x="44600" y="0"/>
                  </a:moveTo>
                  <a:lnTo>
                    <a:pt x="869768" y="0"/>
                  </a:lnTo>
                  <a:cubicBezTo>
                    <a:pt x="881597" y="0"/>
                    <a:pt x="892941" y="4699"/>
                    <a:pt x="901305" y="13063"/>
                  </a:cubicBezTo>
                  <a:cubicBezTo>
                    <a:pt x="909669" y="21427"/>
                    <a:pt x="914368" y="32771"/>
                    <a:pt x="914368" y="44600"/>
                  </a:cubicBezTo>
                  <a:lnTo>
                    <a:pt x="914368" y="312472"/>
                  </a:lnTo>
                  <a:cubicBezTo>
                    <a:pt x="914368" y="324301"/>
                    <a:pt x="909669" y="335645"/>
                    <a:pt x="901305" y="344009"/>
                  </a:cubicBezTo>
                  <a:cubicBezTo>
                    <a:pt x="892941" y="352373"/>
                    <a:pt x="881597" y="357072"/>
                    <a:pt x="869768" y="357072"/>
                  </a:cubicBezTo>
                  <a:lnTo>
                    <a:pt x="44600" y="357072"/>
                  </a:lnTo>
                  <a:cubicBezTo>
                    <a:pt x="32771" y="357072"/>
                    <a:pt x="21427" y="352373"/>
                    <a:pt x="13063" y="344009"/>
                  </a:cubicBezTo>
                  <a:cubicBezTo>
                    <a:pt x="4699" y="335645"/>
                    <a:pt x="0" y="324301"/>
                    <a:pt x="0" y="312472"/>
                  </a:cubicBezTo>
                  <a:lnTo>
                    <a:pt x="0" y="44600"/>
                  </a:lnTo>
                  <a:cubicBezTo>
                    <a:pt x="0" y="32771"/>
                    <a:pt x="4699" y="21427"/>
                    <a:pt x="13063" y="13063"/>
                  </a:cubicBezTo>
                  <a:cubicBezTo>
                    <a:pt x="21427" y="4699"/>
                    <a:pt x="32771" y="0"/>
                    <a:pt x="44600" y="0"/>
                  </a:cubicBezTo>
                  <a:close/>
                </a:path>
              </a:pathLst>
            </a:custGeom>
            <a:solidFill>
              <a:srgbClr val="3575FE"/>
            </a:solidFill>
          </p:spPr>
          <p:txBody>
            <a:bodyPr/>
            <a:lstStyle/>
            <a:p>
              <a:endParaRPr lang="en-JM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28575"/>
              <a:ext cx="914368" cy="328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4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756372" y="7597742"/>
            <a:ext cx="3471740" cy="1355758"/>
            <a:chOff x="0" y="0"/>
            <a:chExt cx="914368" cy="35707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14368" cy="357072"/>
            </a:xfrm>
            <a:custGeom>
              <a:avLst/>
              <a:gdLst/>
              <a:ahLst/>
              <a:cxnLst/>
              <a:rect l="l" t="t" r="r" b="b"/>
              <a:pathLst>
                <a:path w="914368" h="357072">
                  <a:moveTo>
                    <a:pt x="44600" y="0"/>
                  </a:moveTo>
                  <a:lnTo>
                    <a:pt x="869768" y="0"/>
                  </a:lnTo>
                  <a:cubicBezTo>
                    <a:pt x="881597" y="0"/>
                    <a:pt x="892941" y="4699"/>
                    <a:pt x="901305" y="13063"/>
                  </a:cubicBezTo>
                  <a:cubicBezTo>
                    <a:pt x="909669" y="21427"/>
                    <a:pt x="914368" y="32771"/>
                    <a:pt x="914368" y="44600"/>
                  </a:cubicBezTo>
                  <a:lnTo>
                    <a:pt x="914368" y="312472"/>
                  </a:lnTo>
                  <a:cubicBezTo>
                    <a:pt x="914368" y="324301"/>
                    <a:pt x="909669" y="335645"/>
                    <a:pt x="901305" y="344009"/>
                  </a:cubicBezTo>
                  <a:cubicBezTo>
                    <a:pt x="892941" y="352373"/>
                    <a:pt x="881597" y="357072"/>
                    <a:pt x="869768" y="357072"/>
                  </a:cubicBezTo>
                  <a:lnTo>
                    <a:pt x="44600" y="357072"/>
                  </a:lnTo>
                  <a:cubicBezTo>
                    <a:pt x="32771" y="357072"/>
                    <a:pt x="21427" y="352373"/>
                    <a:pt x="13063" y="344009"/>
                  </a:cubicBezTo>
                  <a:cubicBezTo>
                    <a:pt x="4699" y="335645"/>
                    <a:pt x="0" y="324301"/>
                    <a:pt x="0" y="312472"/>
                  </a:cubicBezTo>
                  <a:lnTo>
                    <a:pt x="0" y="44600"/>
                  </a:lnTo>
                  <a:cubicBezTo>
                    <a:pt x="0" y="32771"/>
                    <a:pt x="4699" y="21427"/>
                    <a:pt x="13063" y="13063"/>
                  </a:cubicBezTo>
                  <a:cubicBezTo>
                    <a:pt x="21427" y="4699"/>
                    <a:pt x="32771" y="0"/>
                    <a:pt x="446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575FE"/>
              </a:solidFill>
              <a:prstDash val="solid"/>
              <a:miter/>
            </a:ln>
          </p:spPr>
          <p:txBody>
            <a:bodyPr/>
            <a:lstStyle/>
            <a:p>
              <a:endParaRPr lang="en-JM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914368" cy="347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2756372" y="7712518"/>
            <a:ext cx="347174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 </a:t>
            </a:r>
            <a:r>
              <a:rPr lang="en-US" sz="2800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Report Generation and Access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120095" y="6285857"/>
            <a:ext cx="347174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 </a:t>
            </a:r>
            <a:r>
              <a:rPr lang="en-US" sz="2800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Managing PT Surveys and Shipments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664130" y="3726329"/>
            <a:ext cx="347174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800" dirty="0">
                <a:solidFill>
                  <a:srgbClr val="1933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 Login Issues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A0431F4-4960-100D-DA16-0C6995F12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56" y="2727053"/>
            <a:ext cx="7652855" cy="765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3804A-39AC-3194-1A37-174931577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916" y="87531"/>
            <a:ext cx="1836550" cy="18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1261</Words>
  <Application>Microsoft Office PowerPoint</Application>
  <PresentationFormat>Custom</PresentationFormat>
  <Paragraphs>193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Montserrat Bold</vt:lpstr>
      <vt:lpstr>Calibri</vt:lpstr>
      <vt:lpstr>Montserrat Classic Bold</vt:lpstr>
      <vt:lpstr>Aptos</vt:lpstr>
      <vt:lpstr>Montserrat Classic</vt:lpstr>
      <vt:lpstr>Montserrat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Modern Medical Healthcare Presentation</dc:title>
  <dc:creator>Kasantana Jepeton-Hall</dc:creator>
  <cp:lastModifiedBy>Guevara, Giselle (CDC/GHC/DGHT)</cp:lastModifiedBy>
  <cp:revision>22</cp:revision>
  <dcterms:created xsi:type="dcterms:W3CDTF">2006-08-16T00:00:00Z</dcterms:created>
  <dcterms:modified xsi:type="dcterms:W3CDTF">2024-08-27T21:24:57Z</dcterms:modified>
  <dc:identifier>DAGNXA1u9fY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2024-08-15T13:07:21Z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a8be321d-5f21-4959-bef9-ae0961dfc65f</vt:lpwstr>
  </property>
  <property fmtid="{D5CDD505-2E9C-101B-9397-08002B2CF9AE}" pid="8" name="MSIP_Label_8af03ff0-41c5-4c41-b55e-fabb8fae94be_ContentBits">
    <vt:lpwstr>0</vt:lpwstr>
  </property>
</Properties>
</file>